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  <p:sldMasterId id="2147483798" r:id="rId12"/>
  </p:sldMasterIdLst>
  <p:notesMasterIdLst>
    <p:notesMasterId r:id="rId15"/>
  </p:notesMasterIdLst>
  <p:handoutMasterIdLst>
    <p:handoutMasterId r:id="rId39"/>
  </p:handoutMasterIdLst>
  <p:sldIdLst>
    <p:sldId id="256" r:id="rId13"/>
    <p:sldId id="308" r:id="rId14"/>
    <p:sldId id="303" r:id="rId16"/>
    <p:sldId id="334" r:id="rId17"/>
    <p:sldId id="348" r:id="rId18"/>
    <p:sldId id="338" r:id="rId19"/>
    <p:sldId id="441" r:id="rId20"/>
    <p:sldId id="442" r:id="rId21"/>
    <p:sldId id="443" r:id="rId22"/>
    <p:sldId id="343" r:id="rId23"/>
    <p:sldId id="345" r:id="rId24"/>
    <p:sldId id="371" r:id="rId25"/>
    <p:sldId id="363" r:id="rId26"/>
    <p:sldId id="350" r:id="rId27"/>
    <p:sldId id="429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26" r:id="rId37"/>
    <p:sldId id="265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77F"/>
    <a:srgbClr val="B3B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 autoAdjust="0"/>
    <p:restoredTop sz="94679" autoAdjust="0"/>
  </p:normalViewPr>
  <p:slideViewPr>
    <p:cSldViewPr>
      <p:cViewPr varScale="1">
        <p:scale>
          <a:sx n="108" d="100"/>
          <a:sy n="108" d="100"/>
        </p:scale>
        <p:origin x="-1770" y="-84"/>
      </p:cViewPr>
      <p:guideLst>
        <p:guide orient="horz" pos="2160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g\Desktop\&#32479;&#35745;\&#32452;&#20250;&#65288;2017.3.14&#65289;\developer_topic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wang\Desktop\&#32479;&#35745;&#32467;&#26524;\&#24773;&#24863;&#20998;&#26512;\58343&#26465;App&#25551;&#36848;\&#32479;&#35745;&#32467;&#26524;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wang\Desktop\sentence&#19981;&#21516;&#20301;&#32622;&#30340;&#24773;&#24863;&#20540;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wang\Desktop\&#21477;&#23376;&#20013;&#30340;&#27169;&#2433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84</c:v>
                </c:pt>
                <c:pt idx="2">
                  <c:v>105</c:v>
                </c:pt>
                <c:pt idx="3">
                  <c:v>138</c:v>
                </c:pt>
                <c:pt idx="4">
                  <c:v>148</c:v>
                </c:pt>
                <c:pt idx="5">
                  <c:v>155</c:v>
                </c:pt>
                <c:pt idx="6">
                  <c:v>171</c:v>
                </c:pt>
                <c:pt idx="7">
                  <c:v>173</c:v>
                </c:pt>
                <c:pt idx="8">
                  <c:v>184</c:v>
                </c:pt>
              </c:numCache>
            </c:numRef>
          </c:xVal>
          <c:yVal>
            <c:numRef>
              <c:f>[developer_topic.xls]Sheet1!$C$2:$C$10</c:f>
              <c:numCache>
                <c:formatCode>General</c:formatCode>
                <c:ptCount val="9"/>
                <c:pt idx="0">
                  <c:v>1457.53336405845</c:v>
                </c:pt>
                <c:pt idx="1">
                  <c:v>563.067292222612</c:v>
                </c:pt>
                <c:pt idx="2">
                  <c:v>433.353594821748</c:v>
                </c:pt>
                <c:pt idx="3">
                  <c:v>1013.4937171644</c:v>
                </c:pt>
                <c:pt idx="4">
                  <c:v>1464.94142932579</c:v>
                </c:pt>
                <c:pt idx="5">
                  <c:v>2035.72081427478</c:v>
                </c:pt>
                <c:pt idx="6">
                  <c:v>458.649783987287</c:v>
                </c:pt>
                <c:pt idx="7">
                  <c:v>2535.04068848903</c:v>
                </c:pt>
                <c:pt idx="8">
                  <c:v>434.250035658049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2753988"/>
        <c:axId val="698178071"/>
      </c:scatterChart>
      <c:valAx>
        <c:axId val="9527539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8178071"/>
        <c:crosses val="autoZero"/>
        <c:crossBetween val="midCat"/>
      </c:valAx>
      <c:valAx>
        <c:axId val="698178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strength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27539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19266055045872"/>
          <c:y val="0.0208333333333333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5799277175424"/>
          <c:y val="0.177083333333333"/>
          <c:w val="0.781331665276619"/>
          <c:h val="0.614212962962963"/>
        </c:manualLayout>
      </c:layout>
      <c:scatterChart>
        <c:scatterStyle val="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xVal>
            <c:numRef>
              <c:f>[developer_topic.xls]Sheet1!$B$11:$B$35</c:f>
              <c:numCache>
                <c:formatCode>General</c:formatCode>
                <c:ptCount val="25"/>
                <c:pt idx="0">
                  <c:v>3</c:v>
                </c:pt>
                <c:pt idx="1">
                  <c:v>12</c:v>
                </c:pt>
                <c:pt idx="2">
                  <c:v>15</c:v>
                </c:pt>
                <c:pt idx="3">
                  <c:v>19</c:v>
                </c:pt>
                <c:pt idx="4">
                  <c:v>26</c:v>
                </c:pt>
                <c:pt idx="5">
                  <c:v>28</c:v>
                </c:pt>
                <c:pt idx="6">
                  <c:v>38</c:v>
                </c:pt>
                <c:pt idx="7">
                  <c:v>63</c:v>
                </c:pt>
                <c:pt idx="8">
                  <c:v>76</c:v>
                </c:pt>
                <c:pt idx="9">
                  <c:v>87</c:v>
                </c:pt>
                <c:pt idx="10">
                  <c:v>88</c:v>
                </c:pt>
                <c:pt idx="11">
                  <c:v>91</c:v>
                </c:pt>
                <c:pt idx="12">
                  <c:v>119</c:v>
                </c:pt>
                <c:pt idx="13">
                  <c:v>125</c:v>
                </c:pt>
                <c:pt idx="14">
                  <c:v>146</c:v>
                </c:pt>
                <c:pt idx="15">
                  <c:v>149</c:v>
                </c:pt>
                <c:pt idx="16">
                  <c:v>159</c:v>
                </c:pt>
                <c:pt idx="17">
                  <c:v>173</c:v>
                </c:pt>
                <c:pt idx="18">
                  <c:v>177</c:v>
                </c:pt>
                <c:pt idx="19">
                  <c:v>181</c:v>
                </c:pt>
                <c:pt idx="20">
                  <c:v>184</c:v>
                </c:pt>
                <c:pt idx="21">
                  <c:v>191</c:v>
                </c:pt>
                <c:pt idx="22">
                  <c:v>199</c:v>
                </c:pt>
                <c:pt idx="23">
                  <c:v>211</c:v>
                </c:pt>
                <c:pt idx="24">
                  <c:v>240</c:v>
                </c:pt>
              </c:numCache>
            </c:numRef>
          </c:xVal>
          <c:yVal>
            <c:numRef>
              <c:f>[developer_topic.xls]Sheet1!$C$11:$C$35</c:f>
              <c:numCache>
                <c:formatCode>General</c:formatCode>
                <c:ptCount val="25"/>
                <c:pt idx="0">
                  <c:v>1065.13112197142</c:v>
                </c:pt>
                <c:pt idx="1">
                  <c:v>1524.78628576554</c:v>
                </c:pt>
                <c:pt idx="2">
                  <c:v>1688.48806660201</c:v>
                </c:pt>
                <c:pt idx="3">
                  <c:v>844.630628607421</c:v>
                </c:pt>
                <c:pt idx="4">
                  <c:v>877.693784196887</c:v>
                </c:pt>
                <c:pt idx="5">
                  <c:v>937.263528621888</c:v>
                </c:pt>
                <c:pt idx="6">
                  <c:v>1392.05829442299</c:v>
                </c:pt>
                <c:pt idx="7">
                  <c:v>10444.5873214199</c:v>
                </c:pt>
                <c:pt idx="8">
                  <c:v>917.641892238025</c:v>
                </c:pt>
                <c:pt idx="9">
                  <c:v>828.347273386487</c:v>
                </c:pt>
                <c:pt idx="10">
                  <c:v>1054.70877998649</c:v>
                </c:pt>
                <c:pt idx="11">
                  <c:v>3184.74227512339</c:v>
                </c:pt>
                <c:pt idx="12">
                  <c:v>1049.06585516999</c:v>
                </c:pt>
                <c:pt idx="13">
                  <c:v>22699.3925256322</c:v>
                </c:pt>
                <c:pt idx="14">
                  <c:v>4134.0082515782</c:v>
                </c:pt>
                <c:pt idx="15">
                  <c:v>1077.26016471153</c:v>
                </c:pt>
                <c:pt idx="16">
                  <c:v>845.215608216263</c:v>
                </c:pt>
                <c:pt idx="17">
                  <c:v>3036.5939648429</c:v>
                </c:pt>
                <c:pt idx="18">
                  <c:v>994.154148934779</c:v>
                </c:pt>
                <c:pt idx="19">
                  <c:v>2476.3805842435</c:v>
                </c:pt>
                <c:pt idx="20">
                  <c:v>848.475040791796</c:v>
                </c:pt>
                <c:pt idx="21">
                  <c:v>1653.3319109795</c:v>
                </c:pt>
                <c:pt idx="22">
                  <c:v>897.954372029023</c:v>
                </c:pt>
                <c:pt idx="23">
                  <c:v>830.583304579676</c:v>
                </c:pt>
                <c:pt idx="24">
                  <c:v>4083.96266296607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247166"/>
        <c:axId val="685909599"/>
      </c:scatterChart>
      <c:valAx>
        <c:axId val="548247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topic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5909599"/>
        <c:crosses val="autoZero"/>
        <c:crossBetween val="midCat"/>
      </c:valAx>
      <c:valAx>
        <c:axId val="6859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solidFill>
                      <a:srgbClr val="0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strength</a:t>
                </a:r>
                <a:endParaRPr lang="en-US" altLang="zh-CN" sz="1000" b="0" i="0" u="none" strike="noStrike" baseline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824716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 wrap="square"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149961214861675"/>
                  <c:y val="-0.028734882847490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19345394193094"/>
                  <c:y val="-0.005049512741090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201584280838"/>
                  <c:y val="0.002023727197844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[统计结果.xls]app描述统计!$B$13:$B$16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[统计结果.xls]app描述统计!$C$13:$C$16</c:f>
              <c:numCache>
                <c:formatCode>General</c:formatCode>
                <c:ptCount val="4"/>
                <c:pt idx="0">
                  <c:v>24573</c:v>
                </c:pt>
                <c:pt idx="1">
                  <c:v>28626</c:v>
                </c:pt>
                <c:pt idx="2">
                  <c:v>1816</c:v>
                </c:pt>
                <c:pt idx="3">
                  <c:v>3328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00221297615379146"/>
                  <c:y val="0.048590630887972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88135754633006"/>
                  <c:y val="-0.0732308947725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995239338584993"/>
                  <c:y val="0.0267273271879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[统计结果.xls]app句子级别统计!$C$7:$C$10</c:f>
              <c:strCache>
                <c:ptCount val="4"/>
                <c:pt idx="0">
                  <c:v>积极&amp;主观</c:v>
                </c:pt>
                <c:pt idx="1">
                  <c:v>积极&amp;客观</c:v>
                </c:pt>
                <c:pt idx="2">
                  <c:v>消极&amp;主观</c:v>
                </c:pt>
                <c:pt idx="3">
                  <c:v>消极&amp;客观</c:v>
                </c:pt>
              </c:strCache>
            </c:strRef>
          </c:cat>
          <c:val>
            <c:numRef>
              <c:f>[统计结果.xls]app句子级别统计!$D$7:$D$10</c:f>
              <c:numCache>
                <c:formatCode>General</c:formatCode>
                <c:ptCount val="4"/>
                <c:pt idx="0">
                  <c:v>109065</c:v>
                </c:pt>
                <c:pt idx="1">
                  <c:v>319549</c:v>
                </c:pt>
                <c:pt idx="2">
                  <c:v>12579</c:v>
                </c:pt>
                <c:pt idx="3">
                  <c:v>26489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[sentence不同位置的情感值.xls]精炼数据!$B$2:$B$51</c:f>
              <c:numCache>
                <c:formatCode>General</c:formatCode>
                <c:ptCount val="50"/>
                <c:pt idx="0">
                  <c:v>0.1383252826</c:v>
                </c:pt>
                <c:pt idx="1">
                  <c:v>0.1415317349</c:v>
                </c:pt>
                <c:pt idx="2">
                  <c:v>0.1371763953</c:v>
                </c:pt>
                <c:pt idx="3">
                  <c:v>0.1342718908</c:v>
                </c:pt>
                <c:pt idx="4">
                  <c:v>0.1236186535</c:v>
                </c:pt>
                <c:pt idx="5">
                  <c:v>0.116474218</c:v>
                </c:pt>
                <c:pt idx="6">
                  <c:v>0.1094734022</c:v>
                </c:pt>
                <c:pt idx="7">
                  <c:v>0.1017242174</c:v>
                </c:pt>
                <c:pt idx="8">
                  <c:v>0.108458093</c:v>
                </c:pt>
                <c:pt idx="9">
                  <c:v>0.104188646</c:v>
                </c:pt>
                <c:pt idx="10">
                  <c:v>0.0939279618</c:v>
                </c:pt>
                <c:pt idx="11">
                  <c:v>0.0881867005</c:v>
                </c:pt>
                <c:pt idx="12">
                  <c:v>0.0865734894</c:v>
                </c:pt>
                <c:pt idx="13">
                  <c:v>0.0751806645</c:v>
                </c:pt>
                <c:pt idx="14">
                  <c:v>0.0711196627</c:v>
                </c:pt>
                <c:pt idx="15">
                  <c:v>0.0747011366</c:v>
                </c:pt>
                <c:pt idx="16">
                  <c:v>0.066202955</c:v>
                </c:pt>
                <c:pt idx="17">
                  <c:v>0.0832269711</c:v>
                </c:pt>
                <c:pt idx="18">
                  <c:v>0.0549375161</c:v>
                </c:pt>
                <c:pt idx="19">
                  <c:v>0.079215103</c:v>
                </c:pt>
                <c:pt idx="20">
                  <c:v>0.1024560391</c:v>
                </c:pt>
                <c:pt idx="21">
                  <c:v>0.0792643783</c:v>
                </c:pt>
                <c:pt idx="22">
                  <c:v>0.098702333</c:v>
                </c:pt>
                <c:pt idx="23">
                  <c:v>0.107404882</c:v>
                </c:pt>
                <c:pt idx="24">
                  <c:v>0.0825102194</c:v>
                </c:pt>
                <c:pt idx="25">
                  <c:v>0.0543957863</c:v>
                </c:pt>
                <c:pt idx="26">
                  <c:v>0.0506811178</c:v>
                </c:pt>
                <c:pt idx="27">
                  <c:v>0.0505137909</c:v>
                </c:pt>
                <c:pt idx="28">
                  <c:v>0.0424968125</c:v>
                </c:pt>
                <c:pt idx="29">
                  <c:v>0.0480460553</c:v>
                </c:pt>
                <c:pt idx="30">
                  <c:v>0.0383211999</c:v>
                </c:pt>
                <c:pt idx="31">
                  <c:v>0.0312757247</c:v>
                </c:pt>
                <c:pt idx="32">
                  <c:v>0.038056121</c:v>
                </c:pt>
                <c:pt idx="33">
                  <c:v>0.038491665</c:v>
                </c:pt>
                <c:pt idx="34">
                  <c:v>0.0271644338</c:v>
                </c:pt>
                <c:pt idx="35">
                  <c:v>0.021939442</c:v>
                </c:pt>
                <c:pt idx="36">
                  <c:v>0.0280634774</c:v>
                </c:pt>
                <c:pt idx="37">
                  <c:v>0.0409648172</c:v>
                </c:pt>
                <c:pt idx="38">
                  <c:v>0.0268189147</c:v>
                </c:pt>
                <c:pt idx="39">
                  <c:v>0.0340838883</c:v>
                </c:pt>
                <c:pt idx="40">
                  <c:v>0.0436752723</c:v>
                </c:pt>
                <c:pt idx="41">
                  <c:v>0.0369899551</c:v>
                </c:pt>
                <c:pt idx="42">
                  <c:v>0.0242935677</c:v>
                </c:pt>
                <c:pt idx="43">
                  <c:v>0.0371678305</c:v>
                </c:pt>
                <c:pt idx="44">
                  <c:v>0.0260555377</c:v>
                </c:pt>
                <c:pt idx="45">
                  <c:v>0.0153453089</c:v>
                </c:pt>
                <c:pt idx="46">
                  <c:v>0.0074719696</c:v>
                </c:pt>
                <c:pt idx="47">
                  <c:v>0.0112194249</c:v>
                </c:pt>
                <c:pt idx="48">
                  <c:v>0.0074137795</c:v>
                </c:pt>
                <c:pt idx="49">
                  <c:v>0.0026958043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079391"/>
        <c:axId val="978258375"/>
      </c:scatterChart>
      <c:valAx>
        <c:axId val="891079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8258375"/>
        <c:crosses val="autoZero"/>
        <c:crossBetween val="midCat"/>
      </c:valAx>
      <c:valAx>
        <c:axId val="978258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平均极性</a:t>
                </a:r>
              </a:p>
            </c:rich>
          </c:tx>
          <c:layout>
            <c:manualLayout>
              <c:xMode val="edge"/>
              <c:yMode val="edge"/>
              <c:x val="0.0305555555555556"/>
              <c:y val="0.351898148148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079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[sentence不同位置的情感值.xls]精炼数据!$A$2:$A$51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[sentence不同位置的情感值.xls]精炼数据!$C$2:$C$51</c:f>
              <c:numCache>
                <c:formatCode>General</c:formatCode>
                <c:ptCount val="50"/>
                <c:pt idx="0">
                  <c:v>0.352873192</c:v>
                </c:pt>
                <c:pt idx="1">
                  <c:v>0.3476707979</c:v>
                </c:pt>
                <c:pt idx="2">
                  <c:v>0.3352291706</c:v>
                </c:pt>
                <c:pt idx="3">
                  <c:v>0.3263490493</c:v>
                </c:pt>
                <c:pt idx="4">
                  <c:v>0.3192685127</c:v>
                </c:pt>
                <c:pt idx="5">
                  <c:v>0.3024387681</c:v>
                </c:pt>
                <c:pt idx="6">
                  <c:v>0.2888451163</c:v>
                </c:pt>
                <c:pt idx="7">
                  <c:v>0.2719298045</c:v>
                </c:pt>
                <c:pt idx="8">
                  <c:v>0.2752161993</c:v>
                </c:pt>
                <c:pt idx="9">
                  <c:v>0.2692387289</c:v>
                </c:pt>
                <c:pt idx="10">
                  <c:v>0.2390589039</c:v>
                </c:pt>
                <c:pt idx="11">
                  <c:v>0.2324462808</c:v>
                </c:pt>
                <c:pt idx="12">
                  <c:v>0.222974925</c:v>
                </c:pt>
                <c:pt idx="13">
                  <c:v>0.2042657309</c:v>
                </c:pt>
                <c:pt idx="14">
                  <c:v>0.1959086733</c:v>
                </c:pt>
                <c:pt idx="15">
                  <c:v>0.1952229304</c:v>
                </c:pt>
                <c:pt idx="16">
                  <c:v>0.1736438224</c:v>
                </c:pt>
                <c:pt idx="17">
                  <c:v>0.1893098476</c:v>
                </c:pt>
                <c:pt idx="18">
                  <c:v>0.1611600384</c:v>
                </c:pt>
                <c:pt idx="19">
                  <c:v>0.2550479571</c:v>
                </c:pt>
                <c:pt idx="20">
                  <c:v>0.1996513488</c:v>
                </c:pt>
                <c:pt idx="21">
                  <c:v>0.1988349742</c:v>
                </c:pt>
                <c:pt idx="22">
                  <c:v>0.213039154</c:v>
                </c:pt>
                <c:pt idx="23">
                  <c:v>0.1896797253</c:v>
                </c:pt>
                <c:pt idx="24">
                  <c:v>0.1736297901</c:v>
                </c:pt>
                <c:pt idx="25">
                  <c:v>0.1209460235</c:v>
                </c:pt>
                <c:pt idx="26">
                  <c:v>0.1298838564</c:v>
                </c:pt>
                <c:pt idx="27">
                  <c:v>0.1302724406</c:v>
                </c:pt>
                <c:pt idx="28">
                  <c:v>0.1039572133</c:v>
                </c:pt>
                <c:pt idx="29">
                  <c:v>0.11506006</c:v>
                </c:pt>
                <c:pt idx="30">
                  <c:v>0.0954435273</c:v>
                </c:pt>
                <c:pt idx="31">
                  <c:v>0.0930909047</c:v>
                </c:pt>
                <c:pt idx="32">
                  <c:v>0.1007479866</c:v>
                </c:pt>
                <c:pt idx="33">
                  <c:v>0.0902047553</c:v>
                </c:pt>
                <c:pt idx="34">
                  <c:v>0.0719148479</c:v>
                </c:pt>
                <c:pt idx="35">
                  <c:v>0.0664804098</c:v>
                </c:pt>
                <c:pt idx="36">
                  <c:v>0.0774311514</c:v>
                </c:pt>
                <c:pt idx="37">
                  <c:v>0.0871514316</c:v>
                </c:pt>
                <c:pt idx="38">
                  <c:v>0.0684740933</c:v>
                </c:pt>
                <c:pt idx="39">
                  <c:v>0.0654857635</c:v>
                </c:pt>
                <c:pt idx="40">
                  <c:v>0.0784604826</c:v>
                </c:pt>
                <c:pt idx="41">
                  <c:v>0.064778163</c:v>
                </c:pt>
                <c:pt idx="42">
                  <c:v>0.0581480538</c:v>
                </c:pt>
                <c:pt idx="43">
                  <c:v>0.0746780676</c:v>
                </c:pt>
                <c:pt idx="44">
                  <c:v>0.0689406563</c:v>
                </c:pt>
                <c:pt idx="45">
                  <c:v>0.0380237582</c:v>
                </c:pt>
                <c:pt idx="46">
                  <c:v>0.0274019471</c:v>
                </c:pt>
                <c:pt idx="47">
                  <c:v>0.0299647388</c:v>
                </c:pt>
                <c:pt idx="48">
                  <c:v>0.027059749</c:v>
                </c:pt>
                <c:pt idx="49">
                  <c:v>0.0248650837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872146"/>
        <c:axId val="665115627"/>
      </c:scatterChart>
      <c:valAx>
        <c:axId val="34987214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句子序号</a:t>
                </a:r>
              </a:p>
            </c:rich>
          </c:tx>
          <c:layout>
            <c:manualLayout>
              <c:xMode val="edge"/>
              <c:yMode val="edge"/>
              <c:x val="0.476916666666667"/>
              <c:y val="0.8736111111111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5115627"/>
        <c:crosses val="autoZero"/>
        <c:crossBetween val="midCat"/>
      </c:valAx>
      <c:valAx>
        <c:axId val="6651156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平均主观性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987214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54098302442461"/>
                  <c:y val="-0.040254241770343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 29%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60590033208437"/>
                  <c:y val="-0.009541587663219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6238454313946"/>
                  <c:y val="0.01004142523019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285505220975453"/>
                  <c:y val="-0.01228224164603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927751045256063"/>
                  <c:y val="0.0037349763704123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857847689312438"/>
                  <c:y val="0.008940887861523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250315306464533"/>
                  <c:y val="0.01584596312451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0287492170736173"/>
                  <c:y val="0.01301941290325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[句子中的模式.xls]Sheet1!$A$2:$C$19</c:f>
              <c:multiLvlStrCache>
                <c:ptCount val="18"/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1</c:v>
                  </c:pt>
                  <c:pt idx="4">
                    <c:v>1</c:v>
                  </c:pt>
                  <c:pt idx="5">
                    <c:v>-1</c:v>
                  </c:pt>
                  <c:pt idx="6">
                    <c:v>0</c:v>
                  </c:pt>
                  <c:pt idx="7">
                    <c:v>-1</c:v>
                  </c:pt>
                  <c:pt idx="8">
                    <c:v>0</c:v>
                  </c:pt>
                  <c:pt idx="9">
                    <c:v>1</c:v>
                  </c:pt>
                  <c:pt idx="10">
                    <c:v>-1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0</c:v>
                  </c:pt>
                  <c:pt idx="15">
                    <c:v>0</c:v>
                  </c:pt>
                  <c:pt idx="16">
                    <c:v>-1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1</c:v>
                  </c:pt>
                  <c:pt idx="14">
                    <c:v>1</c:v>
                  </c:pt>
                  <c:pt idx="15">
                    <c:v>1</c:v>
                  </c:pt>
                  <c:pt idx="16">
                    <c:v>1</c:v>
                  </c:pt>
                  <c:pt idx="17">
                    <c:v>1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-1</c:v>
                  </c:pt>
                  <c:pt idx="3">
                    <c:v>0</c:v>
                  </c:pt>
                  <c:pt idx="4">
                    <c:v>-1</c:v>
                  </c:pt>
                  <c:pt idx="5">
                    <c:v>1</c:v>
                  </c:pt>
                  <c:pt idx="6">
                    <c:v>-1</c:v>
                  </c:pt>
                  <c:pt idx="7">
                    <c:v>0</c:v>
                  </c:pt>
                  <c:pt idx="8">
                    <c:v>1</c:v>
                  </c:pt>
                  <c:pt idx="9">
                    <c:v>-1</c:v>
                  </c:pt>
                  <c:pt idx="10">
                    <c:v>1</c:v>
                  </c:pt>
                  <c:pt idx="11">
                    <c:v>1</c:v>
                  </c:pt>
                  <c:pt idx="12">
                    <c:v>0</c:v>
                  </c:pt>
                  <c:pt idx="13">
                    <c:v>-1</c:v>
                  </c:pt>
                  <c:pt idx="14">
                    <c:v>1</c:v>
                  </c:pt>
                  <c:pt idx="15">
                    <c:v>-1</c:v>
                  </c:pt>
                  <c:pt idx="16">
                    <c:v>0</c:v>
                  </c:pt>
                  <c:pt idx="17">
                    <c:v>0</c:v>
                  </c:pt>
                </c:lvl>
              </c:multiLvlStrCache>
            </c:multiLvlStrRef>
          </c:cat>
          <c:val>
            <c:numRef>
              <c:f>[句子中的模式.xls]Sheet1!$D$2:$D$19</c:f>
              <c:numCache>
                <c:formatCode>General</c:formatCode>
                <c:ptCount val="18"/>
                <c:pt idx="0">
                  <c:v>7413</c:v>
                </c:pt>
                <c:pt idx="1">
                  <c:v>2316</c:v>
                </c:pt>
                <c:pt idx="2">
                  <c:v>2174</c:v>
                </c:pt>
                <c:pt idx="3">
                  <c:v>1723</c:v>
                </c:pt>
                <c:pt idx="4">
                  <c:v>1584</c:v>
                </c:pt>
                <c:pt idx="5">
                  <c:v>1528</c:v>
                </c:pt>
                <c:pt idx="6">
                  <c:v>1496</c:v>
                </c:pt>
                <c:pt idx="7">
                  <c:v>1390</c:v>
                </c:pt>
                <c:pt idx="8">
                  <c:v>1254</c:v>
                </c:pt>
                <c:pt idx="9">
                  <c:v>597</c:v>
                </c:pt>
                <c:pt idx="10">
                  <c:v>588</c:v>
                </c:pt>
                <c:pt idx="11">
                  <c:v>545</c:v>
                </c:pt>
                <c:pt idx="12">
                  <c:v>527</c:v>
                </c:pt>
                <c:pt idx="13">
                  <c:v>495</c:v>
                </c:pt>
                <c:pt idx="14">
                  <c:v>490</c:v>
                </c:pt>
                <c:pt idx="15">
                  <c:v>459</c:v>
                </c:pt>
                <c:pt idx="16">
                  <c:v>411</c:v>
                </c:pt>
                <c:pt idx="17">
                  <c:v>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737E7-78B2-437F-BC95-513EEA9D6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7E10-E88C-4532-8816-15F1E79EF2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F8ED-5E64-4D2D-93BC-4C1D01CCC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一个小数乘以一个非常大的数字等于一个大数!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  <a:p>
            <a:r>
              <a:rPr lang="zh-CN" altLang="en-US"/>
              <a:t>我们通过此图可以有深刻的理解。</a:t>
            </a:r>
            <a:endParaRPr lang="zh-CN" altLang="en-US"/>
          </a:p>
          <a:p>
            <a:r>
              <a:rPr lang="zh-CN" altLang="en-US"/>
              <a:t>那么，这些指标间有何关系呢？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说明聚类结果的实际意义。</a:t>
            </a:r>
            <a:endParaRPr lang="zh-CN" altLang="en-US"/>
          </a:p>
          <a:p>
            <a:r>
              <a:rPr lang="zh-CN" altLang="en-US"/>
              <a:t>差异化决策。（需求的个性化导致）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说明：</a:t>
            </a:r>
            <a:endParaRPr lang="zh-CN" altLang="en-US"/>
          </a:p>
          <a:p>
            <a:r>
              <a:rPr lang="en-US" altLang="zh-CN" b="1">
                <a:sym typeface="+mn-ea"/>
              </a:rPr>
              <a:t>paragraph</a:t>
            </a:r>
            <a:r>
              <a:rPr lang="en-US" altLang="zh-CN">
                <a:sym typeface="+mn-ea"/>
              </a:rPr>
              <a:t> : App</a:t>
            </a:r>
            <a:r>
              <a:rPr lang="zh-CN" altLang="en-US">
                <a:sym typeface="+mn-ea"/>
              </a:rPr>
              <a:t>描述。</a:t>
            </a:r>
            <a:endParaRPr lang="zh-CN" altLang="en-US"/>
          </a:p>
          <a:p>
            <a:r>
              <a:rPr lang="en-US" altLang="zh-CN" b="1">
                <a:sym typeface="+mn-ea"/>
              </a:rPr>
              <a:t>position </a:t>
            </a:r>
            <a:r>
              <a:rPr lang="zh-CN" altLang="en-US">
                <a:sym typeface="+mn-ea"/>
              </a:rPr>
              <a:t>：表示某个句子在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描述中的位置。（有限）</a:t>
            </a:r>
            <a:endParaRPr lang="zh-CN" altLang="en-US"/>
          </a:p>
          <a:p>
            <a:r>
              <a:rPr lang="en-US" altLang="zh-CN" b="1">
                <a:sym typeface="+mn-ea"/>
              </a:rPr>
              <a:t>emotion </a:t>
            </a:r>
            <a:r>
              <a:rPr lang="en-US" altLang="zh-CN">
                <a:sym typeface="+mn-ea"/>
              </a:rPr>
              <a:t>: </a:t>
            </a:r>
            <a:r>
              <a:rPr lang="zh-CN" altLang="en-US">
                <a:sym typeface="+mn-ea"/>
              </a:rPr>
              <a:t>相应句子的情感值。</a:t>
            </a:r>
            <a:endParaRPr lang="zh-CN" altLang="en-US"/>
          </a:p>
          <a:p>
            <a:r>
              <a:rPr lang="en-US" altLang="zh-CN" b="1">
                <a:sym typeface="+mn-ea"/>
              </a:rPr>
              <a:t>length </a:t>
            </a:r>
            <a:r>
              <a:rPr lang="en-US" altLang="zh-CN">
                <a:sym typeface="+mn-ea"/>
              </a:rPr>
              <a:t>: App</a:t>
            </a:r>
            <a:r>
              <a:rPr lang="zh-CN" altLang="en-US">
                <a:sym typeface="+mn-ea"/>
              </a:rPr>
              <a:t>描述中句子个数。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）简短：句子空间有限。</a:t>
            </a:r>
            <a:r>
              <a:rPr lang="en-US" altLang="zh-CN"/>
              <a:t>3</a:t>
            </a:r>
            <a:r>
              <a:rPr lang="zh-CN" altLang="en-US"/>
              <a:t>个句子。 </a:t>
            </a:r>
            <a:r>
              <a:rPr lang="en-US" altLang="zh-CN"/>
              <a:t>1000</a:t>
            </a:r>
            <a:r>
              <a:rPr lang="zh-CN" altLang="en-US"/>
              <a:t>个句子可以发挥的空间是不同的。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）不同位置句子作用不同：</a:t>
            </a:r>
            <a:endParaRPr lang="zh-CN" altLang="en-US"/>
          </a:p>
          <a:p>
            <a:r>
              <a:rPr lang="zh-CN" altLang="en-US"/>
              <a:t>所以刻画：</a:t>
            </a:r>
            <a:r>
              <a:rPr lang="zh-CN" altLang="en-US" b="1"/>
              <a:t>头，中，尾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）为何通过上升、下降来刻画状态？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中部：</a:t>
            </a:r>
            <a:endParaRPr lang="zh-CN" altLang="en-US"/>
          </a:p>
          <a:p>
            <a:r>
              <a:rPr lang="en-US" altLang="zh-CN"/>
              <a:t>Mid(paragraph)</a:t>
            </a:r>
            <a:r>
              <a:rPr lang="zh-CN" altLang="en-US"/>
              <a:t>斜率正负变化的次数。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（未考虑变化缓慢的情况）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zh-CN"/>
              <a:t>如何呼应题目提供者？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对消极的 情感更感兴趣。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提供者在定位市场时，会突出自己的特色。</a:t>
            </a:r>
            <a:endParaRPr lang="zh-CN" altLang="en-US"/>
          </a:p>
          <a:p>
            <a:r>
              <a:rPr lang="zh-CN" altLang="en-US"/>
              <a:t>从此处开始，【分别介绍】。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功能（改为：市场）</a:t>
            </a:r>
            <a:endParaRPr lang="zh-CN" altLang="en-US"/>
          </a:p>
          <a:p>
            <a:r>
              <a:rPr lang="zh-CN" altLang="en-US"/>
              <a:t>提供者会在</a:t>
            </a:r>
            <a:r>
              <a:rPr lang="en-US" altLang="zh-CN"/>
              <a:t>App</a:t>
            </a:r>
            <a:r>
              <a:rPr lang="zh-CN" altLang="en-US"/>
              <a:t>描述中强调其所针对的市场。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developer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下载量最多的</a:t>
            </a:r>
            <a:r>
              <a:rPr lang="en-US" altLang="zh-CN" u="sng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作为一个实力基准。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)  (not like this 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strength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 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 P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topic)  *  app_download</a:t>
            </a:r>
            <a:r>
              <a:rPr lang="en-US" altLang="zh-CN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集合】更多的是刻画和环境相关的一些内容。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竞争会体现在功能上，结果也会体现在流行度的分布结构上。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（按照相似即为竞争激烈，标准差越小，说明在这个功能上竞争越激烈）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双寡头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单寡头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这里并未对竞争激烈程度下定义，因为不知道竞争激烈体现在下载量上是什么样子。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下对应的流行度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Topic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下对应的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量（竞争因素）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B44C67A-9AC0-4AF7-A19C-9FDC592D6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pp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6" y="-83829"/>
            <a:ext cx="9381776" cy="70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1766882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2552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13"/>
            <a:ext cx="9144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357158" y="1543062"/>
            <a:ext cx="8064500" cy="36004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423025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A72DBD0-4841-4004-8DAF-BEE47B91ECC7}" type="slidenum">
              <a:rPr lang="zh-CN" altLang="en-US"/>
            </a:fld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05E3DC-D9F9-4A98-989C-200DECCB560F}" type="datetime1">
              <a:rPr lang="zh-CN" altLang="en-US" smtClean="0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accent1"/>
              </a:buClr>
              <a:buFontTx/>
              <a:buBlip>
                <a:blip r:embed="rId2"/>
              </a:buBlip>
              <a:defRPr b="1">
                <a:solidFill>
                  <a:schemeClr val="accent1"/>
                </a:solidFill>
              </a:defRPr>
            </a:lvl1pPr>
            <a:lvl2pPr marL="914400" indent="-457200">
              <a:buClr>
                <a:schemeClr val="accent1"/>
              </a:buClr>
              <a:buFont typeface="Calibri" panose="020F0502020204030204" pitchFamily="34" charset="0"/>
              <a:buChar char="◌"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8039-A8BB-4839-B209-53DF2356EDF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7" descr="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200642115372842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5575"/>
            <a:ext cx="8382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0D6-71B2-49EF-9F55-5DE036C73D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F369-47AF-4AEB-8EE2-B475D837CCD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B501-B0EE-443B-9105-05C39E48B5D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CF39-5322-4C7C-A171-1FF2E2A74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C4DE-926D-4CE7-8736-F5F2D41DE9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4245434"/>
            <a:ext cx="65151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731796"/>
            <a:ext cx="65151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A3E-77C0-4886-935E-DDFE383BA45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A89-F883-47E9-823D-3D299840ECE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E34F-DC16-4EF6-97AE-79B9231521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1FB3-F506-4860-BF26-EDF265D71B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2472-DD77-4FC1-84B5-48612837DE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17D0-D931-4682-AB7A-53F0198971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6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30.e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30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0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30.xml"/><Relationship Id="rId3" Type="http://schemas.openxmlformats.org/officeDocument/2006/relationships/image" Target="../media/image36.emf"/><Relationship Id="rId2" Type="http://schemas.openxmlformats.org/officeDocument/2006/relationships/oleObject" Target="../embeddings/oleObject13.bin"/><Relationship Id="rId1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44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32.xml"/><Relationship Id="rId7" Type="http://schemas.openxmlformats.org/officeDocument/2006/relationships/image" Target="../media/image20.emf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wmf"/><Relationship Id="rId10" Type="http://schemas.openxmlformats.org/officeDocument/2006/relationships/notesSlide" Target="../notesSlides/notesSlide6.xml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984" y="174843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/>
              <a:t>面向提供者的移动应用数据分析</a:t>
            </a:r>
            <a:endParaRPr lang="en-US" altLang="zh-CN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02070" y="601726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报告人：王康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uFillTx/>
                <a:sym typeface="+mn-ea"/>
              </a:rPr>
              <a:t>指导老师：陈世展</a:t>
            </a:r>
            <a:endParaRPr lang="zh-CN" altLang="en-US" sz="2400" b="1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068955"/>
            <a:ext cx="4869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uFillTx/>
                <a:sym typeface="+mn-ea"/>
              </a:rPr>
              <a:t>天津大学计算机科学与技术学院</a:t>
            </a:r>
            <a:endParaRPr lang="zh-CN" altLang="en-US" b="1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03275" y="4572635"/>
            <a:ext cx="67259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含义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：拥有一定实力的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提供者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，在 一定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市场环境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下 ，开发的</a:t>
            </a:r>
            <a:r>
              <a:rPr lang="en-US" altLang="zh-CN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app </a:t>
            </a:r>
            <a:r>
              <a:rPr lang="zh-CN" altLang="en-US" sz="1400" u="sng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取得了一定效果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993265"/>
            <a:ext cx="886079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24485" y="1273175"/>
            <a:ext cx="8082915" cy="1348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300"/>
              </a:lnSpc>
              <a:buFont typeface="Arial" panose="020B0604020202020204" pitchFamily="34" charset="0"/>
              <a:buNone/>
            </a:pPr>
            <a:r>
              <a:rPr lang="zh-CN" altLang="en-US" b="1"/>
              <a:t>实验 </a:t>
            </a:r>
            <a:r>
              <a:rPr lang="en-US" altLang="zh-CN" b="1"/>
              <a:t>&amp; </a:t>
            </a:r>
            <a:r>
              <a:rPr lang="zh-CN" altLang="en-US" b="1"/>
              <a:t>分析</a:t>
            </a:r>
            <a:endParaRPr lang="zh-CN" altLang="en-US" b="1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【数据】</a:t>
            </a:r>
            <a:r>
              <a:rPr lang="en-US" altLang="zh-CN"/>
              <a:t>Playdrone</a:t>
            </a:r>
            <a:r>
              <a:rPr lang="zh-CN" altLang="en-US"/>
              <a:t>项目开源数据，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Google Play </a:t>
            </a:r>
            <a:r>
              <a:rPr lang="zh-CN" altLang="en-US"/>
              <a:t>上</a:t>
            </a:r>
            <a:r>
              <a:rPr lang="en-US" altLang="zh-CN"/>
              <a:t>18</a:t>
            </a:r>
            <a:r>
              <a:rPr lang="zh-CN" altLang="en-US"/>
              <a:t>个</a:t>
            </a:r>
            <a:r>
              <a:rPr lang="en-US" altLang="zh-CN"/>
              <a:t>app</a:t>
            </a:r>
            <a:r>
              <a:rPr lang="zh-CN" altLang="en-US"/>
              <a:t>类别，共</a:t>
            </a:r>
            <a:r>
              <a:rPr lang="en-US" altLang="zh-CN"/>
              <a:t>84173</a:t>
            </a:r>
            <a:r>
              <a:rPr lang="zh-CN" altLang="en-US"/>
              <a:t>英文</a:t>
            </a:r>
            <a:r>
              <a:rPr lang="en-US" altLang="zh-CN"/>
              <a:t>app</a:t>
            </a:r>
            <a:r>
              <a:rPr lang="zh-CN" altLang="en-US"/>
              <a:t>信息。</a:t>
            </a:r>
            <a:endParaRPr lang="zh-CN" altLang="en-US"/>
          </a:p>
          <a:p>
            <a:pPr marL="285750" indent="0" fontAlgn="auto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对每个类别独立研究，针对每个类别聚类成</a:t>
            </a:r>
            <a:r>
              <a:rPr lang="en-US" altLang="zh-CN"/>
              <a:t>250</a:t>
            </a:r>
            <a:r>
              <a:rPr lang="zh-CN" altLang="en-US"/>
              <a:t>个话题。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010" y="2621280"/>
            <a:ext cx="5427345" cy="3707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9860" y="642810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1</a:t>
            </a:r>
            <a:r>
              <a:rPr lang="zh-CN" altLang="en-US" sz="1600"/>
              <a:t>：</a:t>
            </a:r>
            <a:r>
              <a:rPr lang="en-US" altLang="zh-CN" sz="1600"/>
              <a:t>app </a:t>
            </a:r>
            <a:r>
              <a:rPr lang="zh-CN" altLang="en-US" sz="1600"/>
              <a:t>商店</a:t>
            </a:r>
            <a:r>
              <a:rPr lang="en-US" altLang="zh-CN" sz="1600"/>
              <a:t>Google Play</a:t>
            </a:r>
            <a:r>
              <a:rPr lang="zh-CN" altLang="en-US" sz="1600"/>
              <a:t>分析整体框架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1"/>
          <p:cNvSpPr txBox="1"/>
          <p:nvPr/>
        </p:nvSpPr>
        <p:spPr>
          <a:xfrm>
            <a:off x="400050" y="1060450"/>
            <a:ext cx="82994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提供者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同一提供者，对于不同的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有不同的熟练程度。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不同提供者，涉足的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</a:t>
            </a:r>
            <a:r>
              <a:rPr lang="en-US" altLang="zh-CN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topic</a:t>
            </a:r>
            <a:r>
              <a:rPr lang="zh-CN" altLang="en-US" sz="16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数量有所差别。</a:t>
            </a:r>
            <a:endParaRPr lang="zh-CN" altLang="en-US" sz="1600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400045" y="2208530"/>
          <a:ext cx="388937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57" name="图表 3"/>
          <p:cNvGraphicFramePr/>
          <p:nvPr/>
        </p:nvGraphicFramePr>
        <p:xfrm>
          <a:off x="4667885" y="2208530"/>
          <a:ext cx="4031615" cy="2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157" name="文本框 3"/>
          <p:cNvSpPr txBox="1"/>
          <p:nvPr/>
        </p:nvSpPr>
        <p:spPr>
          <a:xfrm>
            <a:off x="399733" y="5565775"/>
            <a:ext cx="849471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提供者&amp;hype ApS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：为客户提供服装零售实体店信息，积分。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中有：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nearest)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提供者((RayDar)) Connected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 ：提供方便用户的购物清单。（最擅长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中有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:  list,item,grocer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90550" y="4958080"/>
            <a:ext cx="3698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：提供者&amp;hype ApS 在不同topic下实力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4958080"/>
            <a:ext cx="369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：提供者</a:t>
            </a:r>
            <a:r>
              <a:rPr sz="1400"/>
              <a:t>((RayDar)) Connected在不同topic下实力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结果分析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995" y="6196330"/>
            <a:ext cx="8124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图：针对 SHOPPING 类 </a:t>
            </a:r>
            <a:r>
              <a:rPr lang="en-US" altLang="zh-CN" sz="1400"/>
              <a:t>A</a:t>
            </a:r>
            <a:r>
              <a:rPr lang="zh-CN" altLang="en-US" sz="1400"/>
              <a:t>pp， PEA 模型市场环境部分各指标排序后的柱状图， 其中 topic 表示话题。 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213995" y="1229360"/>
            <a:ext cx="431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市场环境指标 </a:t>
            </a:r>
            <a:r>
              <a:rPr lang="en-US" altLang="zh-CN" b="1"/>
              <a:t>- </a:t>
            </a:r>
            <a:r>
              <a:rPr lang="zh-CN" altLang="en-US" b="1"/>
              <a:t>统计图分析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1597660"/>
            <a:ext cx="6212205" cy="4598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0385" y="2196465"/>
            <a:ext cx="19913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长尾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 b="1"/>
              <a:t>a</a:t>
            </a:r>
            <a:r>
              <a:rPr lang="zh-CN" altLang="en-US" b="1"/>
              <a:t>图</a:t>
            </a:r>
            <a:r>
              <a:rPr lang="zh-CN" altLang="en-US"/>
              <a:t>：需求多样化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/>
              <a:t>b</a:t>
            </a:r>
            <a:r>
              <a:rPr lang="zh-CN" altLang="en-US" b="1"/>
              <a:t>，</a:t>
            </a:r>
            <a:r>
              <a:rPr lang="en-US" altLang="zh-CN" b="1"/>
              <a:t>c</a:t>
            </a:r>
            <a:r>
              <a:rPr lang="zh-CN" altLang="en-US" b="1"/>
              <a:t>图</a:t>
            </a:r>
            <a:r>
              <a:rPr lang="zh-CN" altLang="en-US"/>
              <a:t>：提供者决策、定位差异化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-9088"/>
            <a:ext cx="7470948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决策角度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结果分析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6274435"/>
            <a:ext cx="812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图： SHOPPING 类别话题</a:t>
            </a:r>
            <a:r>
              <a:rPr lang="zh-CN" altLang="en-US" sz="1400" b="1"/>
              <a:t>聚类结果</a:t>
            </a:r>
            <a:r>
              <a:rPr lang="zh-CN" altLang="en-US" sz="1400"/>
              <a:t>， 依据 </a:t>
            </a:r>
            <a:r>
              <a:rPr lang="zh-CN" altLang="en-US" sz="1400" b="1"/>
              <a:t>popularity(topic)</a:t>
            </a:r>
            <a:r>
              <a:rPr lang="zh-CN" altLang="en-US" sz="1400"/>
              <a:t>和 </a:t>
            </a:r>
            <a:r>
              <a:rPr lang="zh-CN" altLang="en-US" sz="1400" b="1"/>
              <a:t>PV(topic)</a:t>
            </a:r>
            <a:r>
              <a:rPr lang="zh-CN" altLang="en-US" sz="1400"/>
              <a:t>聚为 4 类，此处 popularity(topic)及 PV(topic)都进行了标准化。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645920"/>
            <a:ext cx="6733540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995" y="1229360"/>
            <a:ext cx="372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市场环境指标 </a:t>
            </a:r>
            <a:r>
              <a:rPr lang="en-US" altLang="zh-CN" b="1">
                <a:sym typeface="+mn-ea"/>
              </a:rPr>
              <a:t>- </a:t>
            </a:r>
            <a:r>
              <a:rPr lang="zh-CN" altLang="en-US" b="1"/>
              <a:t>聚类分析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情感角度：提供者表达方式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4377690"/>
            <a:ext cx="6975475" cy="153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6130" y="5910580"/>
            <a:ext cx="441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200"/>
              <a:t>图：</a:t>
            </a:r>
            <a:r>
              <a:rPr lang="en-US" altLang="zh-CN" sz="1200"/>
              <a:t>Google Play</a:t>
            </a:r>
            <a:r>
              <a:rPr lang="zh-CN" altLang="en-US" sz="1200"/>
              <a:t>上关于</a:t>
            </a:r>
            <a:r>
              <a:rPr lang="en-US" altLang="zh-CN" sz="1200"/>
              <a:t>YouTube</a:t>
            </a:r>
            <a:r>
              <a:rPr lang="zh-CN" altLang="en-US" sz="1200"/>
              <a:t>的介绍。</a:t>
            </a:r>
            <a:r>
              <a:rPr lang="en-US" altLang="zh-CN" sz="1200"/>
              <a:t>you</a:t>
            </a:r>
            <a:r>
              <a:rPr lang="zh-CN" altLang="en-US" sz="1200"/>
              <a:t>指用户，后面的感情词为提供者期待用户获得的体验。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575945" y="1923415"/>
            <a:ext cx="284480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关于情感，</a:t>
            </a:r>
            <a:r>
              <a:rPr lang="en-US" altLang="zh-CN" sz="1600">
                <a:solidFill>
                  <a:srgbClr val="FF0000"/>
                </a:solidFill>
              </a:rPr>
              <a:t>App</a:t>
            </a:r>
            <a:r>
              <a:rPr lang="zh-CN" altLang="en-US" sz="1600">
                <a:solidFill>
                  <a:srgbClr val="FF0000"/>
                </a:solidFill>
              </a:rPr>
              <a:t>描述中有什么？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/>
              <a:t>面向用户</a:t>
            </a:r>
            <a:endParaRPr lang="zh-CN" altLang="zh-CN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期待用户获得的体验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提供者表达方式</a:t>
            </a:r>
            <a:r>
              <a:rPr lang="en-US" altLang="zh-CN" sz="1400"/>
              <a:t>/</a:t>
            </a:r>
            <a:r>
              <a:rPr lang="zh-CN" altLang="en-US" sz="1400"/>
              <a:t>技巧</a:t>
            </a:r>
            <a:endParaRPr lang="zh-CN" altLang="en-US" sz="1400"/>
          </a:p>
        </p:txBody>
      </p:sp>
      <p:sp>
        <p:nvSpPr>
          <p:cNvPr id="8" name="右箭头 7"/>
          <p:cNvSpPr/>
          <p:nvPr/>
        </p:nvSpPr>
        <p:spPr>
          <a:xfrm>
            <a:off x="3759835" y="2513965"/>
            <a:ext cx="622300" cy="248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32705" y="1995805"/>
            <a:ext cx="31508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问题：</a:t>
            </a:r>
            <a:endParaRPr lang="zh-CN" altLang="en-US" sz="1600">
              <a:solidFill>
                <a:srgbClr val="FF0000"/>
              </a:solidFill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App描述中情感分布如何？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App描述中有哪些表达方式？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575945" y="124269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ym typeface="+mn-ea"/>
              </a:rPr>
              <a:t>目标：探究开发者的情感表达。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85" name="对象 1073742884"/>
          <p:cNvGraphicFramePr/>
          <p:nvPr/>
        </p:nvGraphicFramePr>
        <p:xfrm>
          <a:off x="4275455" y="1358900"/>
          <a:ext cx="490474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638675" imgH="2819400" progId="Excel.Chart.8">
                  <p:embed/>
                </p:oleObj>
              </mc:Choice>
              <mc:Fallback>
                <p:oleObj name="" r:id="rId1" imgW="4638675" imgH="281940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5455" y="1358900"/>
                        <a:ext cx="4904740" cy="2941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343400" y="4300855"/>
            <a:ext cx="476885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buNone/>
            </a:pP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图：</a:t>
            </a:r>
            <a:r>
              <a:rPr lang="en-US" altLang="zh-CN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12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描述中的情感表达方式，只保留了情感信息及序信息。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（polarity）: 范围为[ -1.0 , 1.0]，其中 -1.0 表示消极， 1.0 表示积极。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主观性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（subjectivity）: 范围为[0.0 , 1.0]，其中 0.0 表示客观， 1.0 表示主观。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127000" algn="ctr"/>
            <a:endParaRPr lang="zh-CN" altLang="en-US"/>
          </a:p>
        </p:txBody>
      </p:sp>
      <p:pic>
        <p:nvPicPr>
          <p:cNvPr id="3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49650"/>
            <a:ext cx="3961130" cy="636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730" y="3244850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表达方式：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730" y="1060450"/>
            <a:ext cx="3829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目标</a:t>
            </a:r>
            <a:r>
              <a:rPr lang="zh-CN" altLang="en-US" sz="1400"/>
              <a:t>：刻画</a:t>
            </a:r>
            <a:r>
              <a:rPr lang="en-US" altLang="zh-CN" sz="1400"/>
              <a:t>App</a:t>
            </a:r>
            <a:r>
              <a:rPr lang="zh-CN" altLang="en-US" sz="1400"/>
              <a:t>描述中的表达方式。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序信息 </a:t>
            </a:r>
            <a:r>
              <a:rPr lang="en-US" altLang="zh-CN" sz="1400"/>
              <a:t>+ </a:t>
            </a:r>
            <a:r>
              <a:rPr lang="zh-CN" altLang="en-US" sz="1400"/>
              <a:t>情感信息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序信息：句子的安排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情感信息</a:t>
            </a:r>
            <a:endParaRPr lang="zh-CN" altLang="en-US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极性（</a:t>
            </a:r>
            <a:r>
              <a:rPr lang="en-US" altLang="zh-CN" sz="1400"/>
              <a:t>polarity</a:t>
            </a:r>
            <a:r>
              <a:rPr lang="zh-CN" altLang="en-US" sz="1400"/>
              <a:t>）</a:t>
            </a:r>
            <a:r>
              <a:rPr lang="en-US" altLang="zh-CN" sz="1400"/>
              <a:t> </a:t>
            </a:r>
            <a:endParaRPr lang="en-US" altLang="zh-CN" sz="140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主观性（</a:t>
            </a:r>
            <a:r>
              <a:rPr lang="en-US" altLang="zh-CN" sz="1400"/>
              <a:t>subjectivity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37985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</a:t>
            </a:r>
            <a:r>
              <a:rPr lang="zh-CN" altLang="en-US"/>
              <a:t>表达方式分类：</a:t>
            </a:r>
            <a:endParaRPr lang="zh-CN" altLang="en-US"/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3717925" y="1259205"/>
          <a:ext cx="5116195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59800" imgH="5410200" progId="Visio.Drawing.15">
                  <p:embed/>
                </p:oleObj>
              </mc:Choice>
              <mc:Fallback>
                <p:oleObj name="" r:id="rId1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7925" y="1259205"/>
                        <a:ext cx="5116195" cy="322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455035" y="448818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355" y="2096135"/>
            <a:ext cx="267017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/>
              <a:t>为何采用这种方式刻画？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句子数量有限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不同位置的句子，作用不同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建模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1450" y="1278890"/>
            <a:ext cx="2884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App</a:t>
            </a:r>
            <a:r>
              <a:rPr lang="zh-CN" altLang="en-US" sz="1600"/>
              <a:t>表达模式（形式化表述）：</a:t>
            </a:r>
            <a:endParaRPr lang="zh-CN" altLang="en-US" sz="1600"/>
          </a:p>
        </p:txBody>
      </p:sp>
      <p:grpSp>
        <p:nvGrpSpPr>
          <p:cNvPr id="12" name="组合 11"/>
          <p:cNvGrpSpPr/>
          <p:nvPr/>
        </p:nvGrpSpPr>
        <p:grpSpPr>
          <a:xfrm>
            <a:off x="560705" y="1653540"/>
            <a:ext cx="4015105" cy="2466975"/>
            <a:chOff x="2793" y="3037"/>
            <a:chExt cx="6323" cy="3885"/>
          </a:xfrm>
        </p:grpSpPr>
        <p:grpSp>
          <p:nvGrpSpPr>
            <p:cNvPr id="11" name="组合 10"/>
            <p:cNvGrpSpPr/>
            <p:nvPr/>
          </p:nvGrpSpPr>
          <p:grpSpPr>
            <a:xfrm>
              <a:off x="2814" y="3037"/>
              <a:ext cx="6173" cy="1262"/>
              <a:chOff x="2814" y="3037"/>
              <a:chExt cx="6173" cy="1262"/>
            </a:xfrm>
          </p:grpSpPr>
          <p:pic>
            <p:nvPicPr>
              <p:cNvPr id="3" name="图片 17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81" y="3037"/>
                <a:ext cx="5306" cy="126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814" y="3451"/>
                <a:ext cx="1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开头：</a:t>
                </a:r>
                <a:endParaRPr lang="zh-CN" altLang="en-US" sz="1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793" y="4433"/>
              <a:ext cx="6146" cy="1184"/>
              <a:chOff x="2793" y="4433"/>
              <a:chExt cx="6146" cy="1184"/>
            </a:xfrm>
          </p:grpSpPr>
          <p:pic>
            <p:nvPicPr>
              <p:cNvPr id="7" name="图片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65" y="4433"/>
                <a:ext cx="5274" cy="1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793" y="4808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结尾：</a:t>
                </a:r>
                <a:endParaRPr lang="zh-CN" altLang="en-US" sz="1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830" y="5992"/>
              <a:ext cx="6286" cy="930"/>
              <a:chOff x="2830" y="5992"/>
              <a:chExt cx="6286" cy="930"/>
            </a:xfrm>
          </p:grpSpPr>
          <p:pic>
            <p:nvPicPr>
              <p:cNvPr id="1073742865" name="图片 1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5" y="5992"/>
                <a:ext cx="5451" cy="93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830" y="6293"/>
                <a:ext cx="85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/>
                  <a:t>中部：</a:t>
                </a:r>
                <a:endParaRPr lang="zh-CN" altLang="en-US" sz="12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713095" y="1653540"/>
            <a:ext cx="2675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</a:t>
            </a:r>
            <a:r>
              <a:rPr lang="en-US" altLang="zh-CN" sz="1200"/>
              <a:t>e</a:t>
            </a:r>
            <a:r>
              <a:rPr lang="en-US" altLang="zh-CN" sz="1200" baseline="-25000"/>
              <a:t>i</a:t>
            </a:r>
            <a:r>
              <a:rPr lang="zh-CN" altLang="en-US" sz="1200"/>
              <a:t>相对于</a:t>
            </a:r>
            <a:r>
              <a:rPr lang="en-US" altLang="zh-CN" sz="1200"/>
              <a:t>e</a:t>
            </a:r>
            <a:r>
              <a:rPr lang="en-US" altLang="zh-CN" sz="1200" baseline="-25000"/>
              <a:t>j</a:t>
            </a:r>
            <a:r>
              <a:rPr lang="zh-CN" altLang="en-US" sz="1200"/>
              <a:t>的变化。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e</a:t>
            </a:r>
            <a:r>
              <a:rPr lang="en-US" altLang="zh-CN" sz="1200" b="1" baseline="-25000"/>
              <a:t>1 </a:t>
            </a:r>
            <a:r>
              <a:rPr lang="zh-CN" altLang="en-US" sz="1200"/>
              <a:t>表示</a:t>
            </a:r>
            <a:r>
              <a:rPr lang="en-US" altLang="zh-CN" sz="1200"/>
              <a:t>App</a:t>
            </a:r>
            <a:r>
              <a:rPr lang="zh-CN" altLang="en-US" sz="1200"/>
              <a:t>描述中的第一个句子，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2</a:t>
            </a:r>
            <a:r>
              <a:rPr lang="zh-CN" altLang="en-US" sz="1200"/>
              <a:t>表示第二个句子，依次类推。</a:t>
            </a:r>
            <a:r>
              <a:rPr lang="en-US" altLang="zh-CN" sz="1200" b="1"/>
              <a:t>e</a:t>
            </a:r>
            <a:r>
              <a:rPr lang="en-US" altLang="zh-CN" sz="1200" b="1" baseline="-25000"/>
              <a:t>n</a:t>
            </a:r>
            <a:r>
              <a:rPr lang="zh-CN" altLang="en-US" sz="1200"/>
              <a:t>表示最后一个句子。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5713095" y="3936365"/>
            <a:ext cx="2675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说明：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/>
              <a:t>countChange(e</a:t>
            </a:r>
            <a:r>
              <a:rPr lang="en-US" altLang="zh-CN" sz="1200" b="1" baseline="-25000"/>
              <a:t>i</a:t>
            </a:r>
            <a:r>
              <a:rPr lang="en-US" altLang="zh-CN" sz="1200" b="1"/>
              <a:t>, e</a:t>
            </a:r>
            <a:r>
              <a:rPr lang="en-US" altLang="zh-CN" sz="1200" b="1" baseline="-25000"/>
              <a:t>j</a:t>
            </a:r>
            <a:r>
              <a:rPr lang="en-US" altLang="zh-CN" sz="1200" b="1"/>
              <a:t>) </a:t>
            </a:r>
            <a:r>
              <a:rPr lang="en-US" altLang="zh-CN" sz="1200"/>
              <a:t>: </a:t>
            </a:r>
            <a:r>
              <a:rPr lang="zh-CN" altLang="en-US" sz="1200"/>
              <a:t>表示从第 </a:t>
            </a:r>
            <a:r>
              <a:rPr lang="en-US" altLang="zh-CN" sz="1200"/>
              <a:t>i </a:t>
            </a:r>
            <a:r>
              <a:rPr lang="zh-CN" altLang="en-US" sz="1200"/>
              <a:t>个句子到第 </a:t>
            </a:r>
            <a:r>
              <a:rPr lang="en-US" altLang="zh-CN" sz="1200"/>
              <a:t>j </a:t>
            </a:r>
            <a:r>
              <a:rPr lang="zh-CN" altLang="en-US" sz="1200"/>
              <a:t>个句子情感值斜率变化的次数其中 </a:t>
            </a:r>
            <a:r>
              <a:rPr lang="en-US" altLang="zh-CN" sz="1200"/>
              <a:t>i &lt; j 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sym typeface="+mn-ea"/>
              </a:rPr>
              <a:t>countChange(e</a:t>
            </a:r>
            <a:r>
              <a:rPr lang="en-US" altLang="zh-CN" sz="1200" b="1" baseline="-25000">
                <a:sym typeface="+mn-ea"/>
              </a:rPr>
              <a:t>2</a:t>
            </a:r>
            <a:r>
              <a:rPr lang="en-US" altLang="zh-CN" sz="1200" b="1">
                <a:sym typeface="+mn-ea"/>
              </a:rPr>
              <a:t>, e</a:t>
            </a:r>
            <a:r>
              <a:rPr lang="en-US" altLang="zh-CN" sz="1200" b="1" baseline="-25000">
                <a:sym typeface="+mn-ea"/>
              </a:rPr>
              <a:t>n-1</a:t>
            </a:r>
            <a:r>
              <a:rPr lang="en-US" altLang="zh-CN" sz="1200" b="1">
                <a:sym typeface="+mn-ea"/>
              </a:rPr>
              <a:t>) </a:t>
            </a:r>
            <a:r>
              <a:rPr lang="zh-CN" altLang="en-US" sz="1200" b="1"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表示从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个句子到 第</a:t>
            </a:r>
            <a:r>
              <a:rPr lang="en-US" altLang="zh-CN" sz="1200">
                <a:sym typeface="+mn-ea"/>
              </a:rPr>
              <a:t>n-1</a:t>
            </a:r>
            <a:r>
              <a:rPr lang="zh-CN" altLang="en-US" sz="1200">
                <a:sym typeface="+mn-ea"/>
              </a:rPr>
              <a:t>个（倒数第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个）句子的斜率变化次数。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991235" y="629920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图：表达模式规则说明</a:t>
            </a:r>
            <a:endParaRPr lang="zh-CN" altLang="en-US" sz="1200"/>
          </a:p>
        </p:txBody>
      </p:sp>
      <p:graphicFrame>
        <p:nvGraphicFramePr>
          <p:cNvPr id="21" name="对象 20"/>
          <p:cNvGraphicFramePr/>
          <p:nvPr/>
        </p:nvGraphicFramePr>
        <p:xfrm>
          <a:off x="885190" y="4488180"/>
          <a:ext cx="3031490" cy="181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4" imgW="9791700" imgH="5930900" progId="Visio.Drawing.15">
                  <p:embed/>
                </p:oleObj>
              </mc:Choice>
              <mc:Fallback>
                <p:oleObj name="" r:id="rId4" imgW="9791700" imgH="5930900" progId="Visio.Drawing.15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190" y="4488180"/>
                        <a:ext cx="3031490" cy="181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73742894" name="对象 1073742893"/>
          <p:cNvGraphicFramePr>
            <a:graphicFrameLocks noChangeAspect="1"/>
          </p:cNvGraphicFramePr>
          <p:nvPr/>
        </p:nvGraphicFramePr>
        <p:xfrm>
          <a:off x="1532890" y="2191385"/>
          <a:ext cx="6078220" cy="329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299200" imgH="3416300" progId="Visio.Drawing.15">
                  <p:embed/>
                </p:oleObj>
              </mc:Choice>
              <mc:Fallback>
                <p:oleObj name="" r:id="rId1" imgW="6299200" imgH="34163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2890" y="2191385"/>
                        <a:ext cx="6078220" cy="3293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486785" y="5485130"/>
            <a:ext cx="267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图：研究路线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>
            <a:off x="-2571751" y="1"/>
            <a:ext cx="5143502" cy="6858000"/>
          </a:xfrm>
          <a:prstGeom prst="arc">
            <a:avLst>
              <a:gd name="adj1" fmla="val 16200000"/>
              <a:gd name="adj2" fmla="val 54067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607" y="1280191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介绍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52020" y="239178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决策角度：理解市场需求</a:t>
            </a:r>
            <a:endParaRPr lang="zh-CN" alt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2041258" y="1370364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45988" y="2602312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-1143000" y="1905000"/>
            <a:ext cx="2286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24"/>
          <p:cNvGrpSpPr/>
          <p:nvPr/>
        </p:nvGrpSpPr>
        <p:grpSpPr>
          <a:xfrm rot="5400000">
            <a:off x="-3127665" y="3343275"/>
            <a:ext cx="6246420" cy="171450"/>
            <a:chOff x="-3200400" y="3314700"/>
            <a:chExt cx="6246420" cy="228600"/>
          </a:xfrm>
        </p:grpSpPr>
        <p:sp>
          <p:nvSpPr>
            <p:cNvPr id="13" name="Rounded Rectangle 12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内容</a:t>
            </a:r>
            <a:endParaRPr lang="zh-CN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783415" y="3799150"/>
            <a:ext cx="5486400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情感角度：提供者表达方式</a:t>
            </a:r>
            <a:endParaRPr lang="zh-CN" altLang="en-US" sz="2800" b="1" dirty="0"/>
          </a:p>
        </p:txBody>
      </p:sp>
      <p:sp>
        <p:nvSpPr>
          <p:cNvPr id="17" name="Oval 8"/>
          <p:cNvSpPr/>
          <p:nvPr/>
        </p:nvSpPr>
        <p:spPr>
          <a:xfrm>
            <a:off x="2446271" y="3903955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571750" y="5124133"/>
            <a:ext cx="200850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展望</a:t>
            </a:r>
            <a:endParaRPr lang="zh-CN" altLang="en-US" sz="2800" b="1" dirty="0"/>
          </a:p>
        </p:txBody>
      </p:sp>
      <p:sp>
        <p:nvSpPr>
          <p:cNvPr id="19" name="Oval 8"/>
          <p:cNvSpPr/>
          <p:nvPr/>
        </p:nvSpPr>
        <p:spPr>
          <a:xfrm>
            <a:off x="2041258" y="5229200"/>
            <a:ext cx="233795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</a:t>
            </a:r>
            <a:r>
              <a:rPr lang="en-US" altLang="zh-CN"/>
              <a:t>App</a:t>
            </a:r>
            <a:r>
              <a:rPr lang="zh-CN" altLang="en-US"/>
              <a:t>描述级别）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较主观和较客观出现的数量接近</a:t>
            </a:r>
            <a:endParaRPr lang="zh-CN" altLang="en-US" sz="1400"/>
          </a:p>
        </p:txBody>
      </p:sp>
      <p:graphicFrame>
        <p:nvGraphicFramePr>
          <p:cNvPr id="3" name="图表 2"/>
          <p:cNvGraphicFramePr/>
          <p:nvPr/>
        </p:nvGraphicFramePr>
        <p:xfrm>
          <a:off x="5012690" y="1296035"/>
          <a:ext cx="3437890" cy="209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11800" y="3388995"/>
            <a:ext cx="302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58343</a:t>
            </a:r>
            <a:r>
              <a:rPr lang="zh-CN" altLang="en-US" sz="1200">
                <a:sym typeface="+mn-ea"/>
              </a:rPr>
              <a:t>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描述的情感分布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25085" y="3757295"/>
          <a:ext cx="356171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2435" y="5984875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图：</a:t>
            </a:r>
            <a:r>
              <a:rPr lang="en-US" altLang="zh-CN" sz="1200">
                <a:sym typeface="+mn-ea"/>
              </a:rPr>
              <a:t>46</a:t>
            </a:r>
            <a:r>
              <a:rPr lang="zh-CN" altLang="en-US" sz="1200">
                <a:sym typeface="+mn-ea"/>
              </a:rPr>
              <a:t>万条</a:t>
            </a:r>
            <a:r>
              <a:rPr lang="en-US" altLang="zh-CN" sz="1200">
                <a:sym typeface="+mn-ea"/>
              </a:rPr>
              <a:t>App</a:t>
            </a:r>
            <a:r>
              <a:rPr lang="zh-CN" altLang="en-US" sz="1200">
                <a:sym typeface="+mn-ea"/>
              </a:rPr>
              <a:t>描述句子的情感分布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3949700"/>
            <a:ext cx="3716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结果：（句子级别）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大部分都是积极的情感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少部分含有消极的情感（与整体相似）</a:t>
            </a:r>
            <a:endParaRPr lang="zh-CN" altLang="en-US" sz="14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较客观句子数量 </a:t>
            </a:r>
            <a:r>
              <a:rPr lang="en-US" altLang="zh-CN" sz="1400"/>
              <a:t>≈</a:t>
            </a:r>
            <a:r>
              <a:rPr lang="zh-CN" altLang="en-US" sz="1400"/>
              <a:t> </a:t>
            </a:r>
            <a:r>
              <a:rPr lang="en-US" altLang="zh-CN" sz="1400"/>
              <a:t> 3 *  </a:t>
            </a:r>
            <a:r>
              <a:rPr lang="zh-CN" altLang="en-US" sz="1400"/>
              <a:t>较主观句子数量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160020" y="6168390"/>
            <a:ext cx="37160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000"/>
              <a:t>积极：</a:t>
            </a:r>
            <a:r>
              <a:rPr lang="en-US" altLang="zh-CN" sz="1000"/>
              <a:t>polairty &gt;= 0</a:t>
            </a:r>
            <a:endParaRPr lang="en-US" altLang="zh-CN" sz="1000"/>
          </a:p>
          <a:p>
            <a:pPr indent="0" fontAlgn="auto">
              <a:lnSpc>
                <a:spcPct val="150000"/>
              </a:lnSpc>
            </a:pPr>
            <a:r>
              <a:rPr lang="zh-CN" altLang="en-US" sz="1000"/>
              <a:t>客观：</a:t>
            </a:r>
            <a:r>
              <a:rPr lang="en-US" altLang="zh-CN" sz="1000"/>
              <a:t>subjectivity &lt; 0.5</a:t>
            </a:r>
            <a:r>
              <a:rPr lang="zh-CN" altLang="en-US" sz="1000"/>
              <a:t> </a:t>
            </a:r>
            <a:endParaRPr lang="zh-CN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865" y="1333500"/>
            <a:ext cx="4714240" cy="5307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为何存在消极的情感？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针对非常消极句子（</a:t>
            </a:r>
            <a:r>
              <a:rPr lang="en-US" altLang="zh-CN" sz="1400"/>
              <a:t>polarity &lt; - 0.5</a:t>
            </a:r>
            <a:r>
              <a:rPr lang="zh-CN" altLang="en-US" sz="1400"/>
              <a:t>）</a:t>
            </a:r>
            <a:r>
              <a:rPr lang="en-US" altLang="zh-CN" sz="1400"/>
              <a:t>1766</a:t>
            </a:r>
            <a:r>
              <a:rPr lang="zh-CN" altLang="en-US" sz="1400"/>
              <a:t>条，抽查。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1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hero does all the</a:t>
            </a:r>
            <a:r>
              <a:rPr lang="zh-CN" altLang="en-US" sz="1400">
                <a:solidFill>
                  <a:srgbClr val="FF0000"/>
                </a:solidFill>
              </a:rPr>
              <a:t> boring</a:t>
            </a:r>
            <a:r>
              <a:rPr lang="zh-CN" altLang="en-US" sz="1400"/>
              <a:t> grinding while you are away!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（你的英雄在你离开的时候做所有无聊的事！）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2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sick </a:t>
            </a:r>
            <a:r>
              <a:rPr lang="zh-CN" altLang="en-US" sz="1400"/>
              <a:t>spending all your money on </a:t>
            </a:r>
            <a:r>
              <a:rPr lang="zh-CN" altLang="en-US" sz="1400">
                <a:solidFill>
                  <a:srgbClr val="FF0000"/>
                </a:solidFill>
              </a:rPr>
              <a:t>overpriced</a:t>
            </a:r>
            <a:r>
              <a:rPr lang="zh-CN" altLang="en-US" sz="1400"/>
              <a:t> plans, </a:t>
            </a:r>
            <a:r>
              <a:rPr lang="zh-CN" altLang="en-US" sz="1400">
                <a:solidFill>
                  <a:srgbClr val="FF0000"/>
                </a:solidFill>
              </a:rPr>
              <a:t>complicated</a:t>
            </a:r>
            <a:r>
              <a:rPr lang="zh-CN" altLang="en-US" sz="1400"/>
              <a:t> policies, and </a:t>
            </a:r>
            <a:r>
              <a:rPr lang="zh-CN" altLang="en-US" sz="1400">
                <a:solidFill>
                  <a:srgbClr val="FF0000"/>
                </a:solidFill>
              </a:rPr>
              <a:t>cheesy</a:t>
            </a:r>
            <a:r>
              <a:rPr lang="zh-CN" altLang="en-US" sz="1400"/>
              <a:t> car insurance agents?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（生病把你所有的钱花在昂贵的计划、复杂的政策和俗气的汽车保险代理上？）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【举例</a:t>
            </a:r>
            <a:r>
              <a:rPr lang="en-US" altLang="zh-CN" sz="1400"/>
              <a:t>3</a:t>
            </a:r>
            <a:r>
              <a:rPr lang="zh-CN" altLang="en-US" sz="1400"/>
              <a:t>】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your mission, if you survive, is to </a:t>
            </a:r>
            <a:r>
              <a:rPr lang="zh-CN" altLang="en-US" sz="1400">
                <a:solidFill>
                  <a:srgbClr val="FF0000"/>
                </a:solidFill>
              </a:rPr>
              <a:t>mercilessly spam</a:t>
            </a:r>
            <a:r>
              <a:rPr lang="zh-CN" altLang="en-US" sz="1400"/>
              <a:t> the end user.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/>
              <a:t>（你的任务，如果你幸存下来，是无情的垃圾邮件的最终用户。）</a:t>
            </a:r>
            <a:endParaRPr lang="zh-CN" altLang="en-US" sz="1400"/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726430" y="2535555"/>
            <a:ext cx="2960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模式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建立困难场景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克服困难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0020" y="1818640"/>
            <a:ext cx="371602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结果分析：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首部的句子 </a:t>
            </a:r>
            <a:r>
              <a:rPr lang="zh-CN" altLang="en-US" sz="1400"/>
              <a:t>更加积极，也较主观。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整体上随着句子在描述中的位置，情感值呈现</a:t>
            </a:r>
            <a:r>
              <a:rPr lang="zh-CN" altLang="en-US" sz="1400">
                <a:solidFill>
                  <a:srgbClr val="FF0000"/>
                </a:solidFill>
              </a:rPr>
              <a:t>下降趋势</a:t>
            </a:r>
            <a:r>
              <a:rPr lang="zh-CN" altLang="en-US" sz="1400"/>
              <a:t>，但是在</a:t>
            </a:r>
            <a:r>
              <a:rPr lang="zh-CN" altLang="en-US" sz="1400">
                <a:solidFill>
                  <a:srgbClr val="FF0000"/>
                </a:solidFill>
              </a:rPr>
              <a:t>句子序号</a:t>
            </a:r>
            <a:r>
              <a:rPr lang="en-US" altLang="zh-CN" sz="1400">
                <a:solidFill>
                  <a:srgbClr val="FF0000"/>
                </a:solidFill>
              </a:rPr>
              <a:t>20</a:t>
            </a:r>
            <a:r>
              <a:rPr lang="zh-CN" altLang="en-US" sz="1400">
                <a:solidFill>
                  <a:srgbClr val="FF0000"/>
                </a:solidFill>
              </a:rPr>
              <a:t>左右（及</a:t>
            </a:r>
            <a:r>
              <a:rPr lang="en-US" altLang="zh-CN" sz="1400">
                <a:solidFill>
                  <a:srgbClr val="FF0000"/>
                </a:solidFill>
              </a:rPr>
              <a:t>40</a:t>
            </a:r>
            <a:r>
              <a:rPr lang="zh-CN" altLang="en-US" sz="1400">
                <a:solidFill>
                  <a:srgbClr val="FF0000"/>
                </a:solidFill>
              </a:rPr>
              <a:t>个左右）</a:t>
            </a:r>
            <a:r>
              <a:rPr lang="zh-CN" altLang="en-US" sz="1400"/>
              <a:t>情感值再次上升。（该范围内，</a:t>
            </a:r>
            <a:r>
              <a:rPr lang="zh-CN" altLang="en-US" sz="1400">
                <a:solidFill>
                  <a:srgbClr val="FF0000"/>
                </a:solidFill>
              </a:rPr>
              <a:t>存在</a:t>
            </a:r>
            <a:r>
              <a:rPr lang="en-US" altLang="zh-CN" sz="1400">
                <a:solidFill>
                  <a:srgbClr val="FF0000"/>
                </a:solidFill>
              </a:rPr>
              <a:t>App</a:t>
            </a:r>
            <a:r>
              <a:rPr lang="zh-CN" altLang="en-US" sz="1400">
                <a:solidFill>
                  <a:srgbClr val="FF0000"/>
                </a:solidFill>
              </a:rPr>
              <a:t>描述语句接近文章结尾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231765" y="3388995"/>
            <a:ext cx="369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：不同位置的句子的平均极性。（前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2435" y="598487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图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：不同位置的句子的平均主观性。（前</a:t>
            </a:r>
            <a:r>
              <a:rPr lang="en-US" altLang="zh-CN" sz="1200">
                <a:sym typeface="+mn-ea"/>
              </a:rPr>
              <a:t>50</a:t>
            </a:r>
            <a:r>
              <a:rPr lang="zh-CN" altLang="en-US" sz="1200">
                <a:sym typeface="+mn-ea"/>
              </a:rPr>
              <a:t>个句子）</a:t>
            </a:r>
            <a:endParaRPr lang="zh-CN" altLang="en-US" sz="1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890" y="1200785"/>
            <a:ext cx="3284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统计</a:t>
            </a:r>
            <a:endParaRPr lang="zh-CN" altLang="en-US" sz="2000" b="1"/>
          </a:p>
        </p:txBody>
      </p:sp>
      <p:graphicFrame>
        <p:nvGraphicFramePr>
          <p:cNvPr id="11" name="图表 10"/>
          <p:cNvGraphicFramePr/>
          <p:nvPr/>
        </p:nvGraphicFramePr>
        <p:xfrm>
          <a:off x="5360035" y="1231900"/>
          <a:ext cx="3562985" cy="21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5360035" y="3824605"/>
          <a:ext cx="3509010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情感角度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实验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77175" y="6356350"/>
            <a:ext cx="80962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543560" y="6004560"/>
            <a:ext cx="405193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5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万个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描述的表达模式（发现的模式有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种，用三位数表示）。首位表示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，尾部数字表示</a:t>
            </a:r>
            <a:r>
              <a:rPr lang="en-US" altLang="zh-CN" sz="105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zh-CN" altLang="en-US" sz="105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073742881" name="对象 1073742880"/>
          <p:cNvGraphicFramePr>
            <a:graphicFrameLocks noChangeAspect="1"/>
          </p:cNvGraphicFramePr>
          <p:nvPr/>
        </p:nvGraphicFramePr>
        <p:xfrm>
          <a:off x="4928235" y="3590290"/>
          <a:ext cx="4149725" cy="262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559800" imgH="5410200" progId="Visio.Drawing.15">
                  <p:embed/>
                </p:oleObj>
              </mc:Choice>
              <mc:Fallback>
                <p:oleObj name="" r:id="rId2" imgW="8559800" imgH="541020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28235" y="3590290"/>
                        <a:ext cx="4149725" cy="2620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110480" y="6210300"/>
            <a:ext cx="29444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描述拆分为</a:t>
            </a:r>
            <a:r>
              <a:rPr lang="en-US" altLang="zh-CN" sz="1050" b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05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部分，包括：头部、中部和尾部。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234950" y="3354070"/>
          <a:ext cx="4521200" cy="265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5585" y="1234440"/>
            <a:ext cx="6652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000</a:t>
            </a:r>
            <a:r>
              <a:rPr lang="zh-CN" altLang="en-US"/>
              <a:t>】平缓介绍。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【</a:t>
            </a:r>
            <a:r>
              <a:rPr lang="en-US" altLang="zh-CN"/>
              <a:t>101</a:t>
            </a:r>
            <a:r>
              <a:rPr lang="zh-CN" altLang="en-US"/>
              <a:t>】开头、结尾情感呈上升趋势，中间平缓。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总结 </a:t>
            </a:r>
            <a:r>
              <a:rPr lang="en-US" altLang="zh-CN" sz="3200" b="1" dirty="0"/>
              <a:t>&amp; </a:t>
            </a:r>
            <a:r>
              <a:rPr lang="zh-CN" altLang="en-US" sz="3200" b="1" dirty="0"/>
              <a:t>展望 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380" y="1315085"/>
            <a:ext cx="4652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决策角度：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13250" y="1200785"/>
            <a:ext cx="14605" cy="3380740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89145" y="1315085"/>
            <a:ext cx="43395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 smtClean="0"/>
              <a:t>情感角度：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03200" progId="Equation.KSEE3">
                  <p:embed/>
                </p:oleObj>
              </mc:Choice>
              <mc:Fallback>
                <p:oleObj name="" r:id="rId1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" y="3032125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对提供者统计分析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市场环境话题聚类，对于发现市场模式有一定的指导作用</a:t>
            </a:r>
            <a:endParaRPr lang="zh-CN" altLang="en-US" sz="1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/>
              <a:t>思想</a:t>
            </a:r>
            <a:r>
              <a:rPr lang="zh-CN" altLang="en-US" sz="1400"/>
              <a:t>： </a:t>
            </a:r>
            <a:r>
              <a:rPr lang="en-US" altLang="zh-CN" sz="1400"/>
              <a:t>App</a:t>
            </a:r>
            <a:r>
              <a:rPr lang="zh-CN" altLang="en-US" sz="1400"/>
              <a:t>商店 ≈ 决策的集合</a:t>
            </a:r>
            <a:endParaRPr lang="zh-CN" altLang="en-US" sz="1400"/>
          </a:p>
          <a:p>
            <a:pPr fontAlgn="auto">
              <a:lnSpc>
                <a:spcPct val="150000"/>
              </a:lnSpc>
            </a:pPr>
            <a:r>
              <a:rPr lang="zh-CN" altLang="en-US" sz="1400" b="1"/>
              <a:t>建模</a:t>
            </a:r>
            <a:r>
              <a:rPr lang="zh-CN" altLang="en-US" sz="1400"/>
              <a:t>：</a:t>
            </a:r>
            <a:r>
              <a:rPr lang="en-US" altLang="zh-CN" sz="1400"/>
              <a:t>PEA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72965" y="1972945"/>
            <a:ext cx="382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研究提供者的表达方式。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55600" y="1972945"/>
            <a:ext cx="2468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为提供者给予市场方面指导。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4772025" y="2357120"/>
            <a:ext cx="382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建模：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表达方式 </a:t>
            </a:r>
            <a:r>
              <a:rPr lang="en-US" altLang="zh-CN" sz="1400"/>
              <a:t>= </a:t>
            </a:r>
            <a:r>
              <a:rPr lang="zh-CN" altLang="en-US" sz="1400"/>
              <a:t>情感 </a:t>
            </a:r>
            <a:r>
              <a:rPr lang="en-US" altLang="zh-CN" sz="1400"/>
              <a:t>+ </a:t>
            </a:r>
            <a:r>
              <a:rPr lang="zh-CN" altLang="en-US" sz="1400"/>
              <a:t>序信息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对表达方式归类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772025" y="3327400"/>
            <a:ext cx="32156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b="1" dirty="0">
                <a:sym typeface="+mn-ea"/>
              </a:rPr>
              <a:t>结果分析</a:t>
            </a:r>
            <a:r>
              <a:rPr lang="zh-CN" altLang="en-US" sz="1200" dirty="0">
                <a:sym typeface="+mn-ea"/>
              </a:rPr>
              <a:t>：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描述中的情感分布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消极情感在</a:t>
            </a:r>
            <a:r>
              <a:rPr lang="en-US" altLang="zh-CN" sz="1200" dirty="0">
                <a:sym typeface="+mn-ea"/>
              </a:rPr>
              <a:t>App</a:t>
            </a:r>
            <a:r>
              <a:rPr lang="zh-CN" altLang="en-US" sz="1200" dirty="0">
                <a:sym typeface="+mn-ea"/>
              </a:rPr>
              <a:t>描述中的作用</a:t>
            </a:r>
            <a:endParaRPr lang="zh-CN" altLang="en-US" sz="1200" dirty="0">
              <a:sym typeface="+mn-ea"/>
            </a:endParaRPr>
          </a:p>
          <a:p>
            <a:pPr marL="171450" indent="-171450" fontAlgn="auto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表达方式在本研究中的分类</a:t>
            </a:r>
            <a:endParaRPr lang="zh-CN" altLang="en-US" sz="1200" dirty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180" y="4745990"/>
            <a:ext cx="375983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400" b="1"/>
              <a:t>展望</a:t>
            </a:r>
            <a:r>
              <a:rPr lang="zh-CN" altLang="zh-CN" sz="1400"/>
              <a:t>：</a:t>
            </a:r>
            <a:endParaRPr lang="zh-CN" altLang="zh-CN" sz="14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加入更多维度，增加准确性。</a:t>
            </a:r>
            <a:endParaRPr lang="zh-CN" altLang="zh-CN" sz="1200"/>
          </a:p>
          <a:p>
            <a:pPr marL="1714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200"/>
              <a:t>对于结果的解释（心理学，经济学）。</a:t>
            </a:r>
            <a:endParaRPr lang="zh-CN" altLang="zh-CN" sz="120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0" y="4581525"/>
            <a:ext cx="9108440" cy="0"/>
          </a:xfrm>
          <a:prstGeom prst="line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2350" y="282956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/>
              <a:t>介绍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07070" y="6356350"/>
            <a:ext cx="37973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215" y="1311910"/>
            <a:ext cx="633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/>
              <a:t>背景</a:t>
            </a:r>
            <a:endParaRPr lang="zh-CN" altLang="en-US" sz="1200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【</a:t>
            </a:r>
            <a:r>
              <a:rPr lang="zh-CN" altLang="en-US" sz="1200" b="1" dirty="0"/>
              <a:t>流行的移动应用</a:t>
            </a:r>
            <a:r>
              <a:rPr lang="zh-CN" altLang="en-US" sz="1200" dirty="0"/>
              <a:t>】</a:t>
            </a:r>
            <a:r>
              <a:rPr lang="en-US" altLang="zh-CN" sz="1200" dirty="0"/>
              <a:t>200</a:t>
            </a:r>
            <a:r>
              <a:rPr lang="zh-CN" altLang="en-US" sz="1200" dirty="0"/>
              <a:t>万 </a:t>
            </a:r>
            <a:r>
              <a:rPr lang="en-US" altLang="zh-CN" sz="1200" dirty="0"/>
              <a:t>app +  </a:t>
            </a:r>
            <a:r>
              <a:rPr lang="zh-CN" altLang="en-US" sz="1200" dirty="0"/>
              <a:t>数十亿的下载量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en-US" altLang="zh-CN" sz="1200" b="1" dirty="0" smtClean="0"/>
              <a:t>App</a:t>
            </a:r>
            <a:r>
              <a:rPr lang="zh-CN" altLang="zh-CN" sz="1200" b="1" dirty="0" smtClean="0"/>
              <a:t>商店</a:t>
            </a:r>
            <a:r>
              <a:rPr lang="zh-CN" altLang="en-US" sz="1200" dirty="0" smtClean="0"/>
              <a:t>】</a:t>
            </a:r>
            <a:r>
              <a:rPr lang="en-US" altLang="zh-CN" sz="1200" dirty="0" smtClean="0"/>
              <a:t>Google Play  , Apple App Store</a:t>
            </a:r>
            <a:r>
              <a:rPr lang="zh-CN" altLang="en-US" sz="1200" dirty="0" smtClean="0"/>
              <a:t>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【</a:t>
            </a:r>
            <a:r>
              <a:rPr lang="zh-CN" altLang="en-US" sz="1200" b="1" dirty="0" smtClean="0"/>
              <a:t>多种参与者</a:t>
            </a:r>
            <a:r>
              <a:rPr lang="zh-CN" altLang="en-US" sz="1200" dirty="0" smtClean="0"/>
              <a:t>】</a:t>
            </a:r>
            <a:r>
              <a:rPr lang="en-US" altLang="zh-CN" sz="1200" dirty="0" smtClean="0">
                <a:solidFill>
                  <a:srgbClr val="FF0000"/>
                </a:solidFill>
              </a:rPr>
              <a:t>App</a:t>
            </a:r>
            <a:r>
              <a:rPr lang="zh-CN" altLang="en-US" sz="1200" dirty="0" smtClean="0">
                <a:solidFill>
                  <a:srgbClr val="FF0000"/>
                </a:solidFill>
              </a:rPr>
              <a:t>提供者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使用者 等</a:t>
            </a:r>
            <a:endParaRPr lang="zh-CN" altLang="en-US" sz="1200" dirty="0" smtClean="0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7160" y="1311910"/>
            <a:ext cx="2199640" cy="1023620"/>
          </a:xfrm>
          <a:prstGeom prst="rect">
            <a:avLst/>
          </a:prstGeom>
        </p:spPr>
      </p:pic>
      <p:pic>
        <p:nvPicPr>
          <p:cNvPr id="6" name="图片 5" descr="t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15" y="2469515"/>
            <a:ext cx="1843405" cy="1367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215" y="5711190"/>
            <a:ext cx="3166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如何帮助</a:t>
            </a:r>
            <a:r>
              <a:rPr lang="en-US" altLang="zh-CN" sz="1200">
                <a:solidFill>
                  <a:srgbClr val="FF0000"/>
                </a:solidFill>
              </a:rPr>
              <a:t>App</a:t>
            </a:r>
            <a:r>
              <a:rPr lang="zh-CN" altLang="en-US" sz="1200">
                <a:solidFill>
                  <a:srgbClr val="FF0000"/>
                </a:solidFill>
              </a:rPr>
              <a:t>提供者理解市场需求？</a:t>
            </a:r>
            <a:endParaRPr lang="zh-CN" altLang="en-US" sz="120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sym typeface="+mn-ea"/>
              </a:rPr>
              <a:t>如何理解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App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提供者的表达方式？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645" y="3837305"/>
            <a:ext cx="3397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 smtClean="0"/>
              <a:t>相关研究</a:t>
            </a:r>
            <a:r>
              <a:rPr lang="zh-CN" altLang="en-US" sz="1200" dirty="0" smtClean="0"/>
              <a:t>（按数据分类）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应用安装包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静态分析、恶意检测等研究</a:t>
            </a:r>
            <a:endParaRPr lang="zh-CN" altLang="en-US" sz="1000" i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i="1" dirty="0" smtClean="0"/>
              <a:t>用户评论 </a:t>
            </a:r>
            <a:r>
              <a:rPr lang="en-US" altLang="zh-CN" sz="1200" dirty="0" smtClean="0"/>
              <a:t>-&gt; </a:t>
            </a:r>
            <a:r>
              <a:rPr lang="zh-CN" altLang="en-US" sz="1200" dirty="0" smtClean="0"/>
              <a:t>了解用户的需求、反应、情感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i="1" dirty="0" smtClean="0">
                <a:solidFill>
                  <a:schemeClr val="tx1"/>
                </a:solidFill>
              </a:rPr>
              <a:t>app</a:t>
            </a:r>
            <a:r>
              <a:rPr lang="zh-CN" altLang="en-US" sz="1200" i="1" dirty="0" smtClean="0">
                <a:solidFill>
                  <a:schemeClr val="tx1"/>
                </a:solidFill>
              </a:rPr>
              <a:t>描述</a:t>
            </a:r>
            <a:r>
              <a:rPr lang="zh-CN" altLang="en-US" sz="1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/>
              <a:t>-&gt;  </a:t>
            </a:r>
            <a:r>
              <a:rPr lang="zh-CN" altLang="en-US" sz="1200" dirty="0" smtClean="0"/>
              <a:t>需求分析，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相似度分析等</a:t>
            </a:r>
            <a:endParaRPr lang="zh-CN" alt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决策角度：理解市场需求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1455" y="6356350"/>
            <a:ext cx="2125345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415" y="1208405"/>
            <a:ext cx="425767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/>
              <a:t>决策角度：</a:t>
            </a:r>
            <a:endParaRPr lang="zh-CN" altLang="en-US" sz="1400" b="1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目标：帮助开发者理解市场需求。</a:t>
            </a:r>
            <a:endParaRPr lang="zh-CN" altLang="en-US" sz="1200" dirty="0" smtClean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思想：</a:t>
            </a:r>
            <a:r>
              <a:rPr lang="en-US" altLang="zh-CN" sz="1200" dirty="0" smtClean="0"/>
              <a:t>app商店 ≈</a:t>
            </a:r>
            <a:r>
              <a:rPr lang="en-US" altLang="zh-CN" sz="1400" dirty="0" smtClean="0"/>
              <a:t> </a:t>
            </a:r>
            <a:r>
              <a:rPr lang="zh-CN" altLang="en-US" sz="1200" dirty="0" smtClean="0">
                <a:sym typeface="+mn-ea"/>
              </a:rPr>
              <a:t>决策集合 </a:t>
            </a:r>
            <a:endParaRPr lang="zh-CN" altLang="en-US" sz="1200" dirty="0" smtClean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利用参与者的智慧，探究宏观的市场需求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提供者：需求收集、加工器</a:t>
            </a:r>
            <a:endParaRPr lang="zh-CN" altLang="en-US" sz="1200" dirty="0" smtClean="0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app</a:t>
            </a:r>
            <a:r>
              <a:rPr lang="zh-CN" altLang="en-US" sz="1200" dirty="0" smtClean="0"/>
              <a:t>使用者：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检测器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7235" y="5889625"/>
            <a:ext cx="2025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</a:rPr>
              <a:t>图：简化的</a:t>
            </a:r>
            <a:r>
              <a:rPr lang="en-US" altLang="zh-CN" sz="1000">
                <a:solidFill>
                  <a:schemeClr val="tx1"/>
                </a:solidFill>
              </a:rPr>
              <a:t>app</a:t>
            </a:r>
            <a:r>
              <a:rPr lang="zh-CN" altLang="en-US" sz="1000">
                <a:solidFill>
                  <a:schemeClr val="tx1"/>
                </a:solidFill>
              </a:rPr>
              <a:t>开发、使用流程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3184525"/>
            <a:ext cx="5243830" cy="270510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7400"/>
          <a:ext cx="914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03200" progId="Equation.KSEE3">
                  <p:embed/>
                </p:oleObj>
              </mc:Choice>
              <mc:Fallback>
                <p:oleObj name="" r:id="rId2" imgW="9144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3327400"/>
                        <a:ext cx="914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en-US" altLang="zh-CN" sz="32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3528" y="1268084"/>
            <a:ext cx="8363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 smtClean="0"/>
              <a:t>app</a:t>
            </a:r>
            <a:r>
              <a:rPr lang="zh-CN" altLang="en-US" b="1" dirty="0" smtClean="0"/>
              <a:t>描述的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个特点</a:t>
            </a:r>
            <a:r>
              <a:rPr lang="zh-CN" altLang="en-US" dirty="0" smtClean="0"/>
              <a:t>：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抽象程度高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相对稳定性</a:t>
            </a:r>
            <a:endParaRPr lang="zh-CN" altLang="en-US" dirty="0" smtClean="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反映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提供者的决策，强调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2765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3839528"/>
            <a:ext cx="5505450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83" y="2226945"/>
            <a:ext cx="2768600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830705" y="6021070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1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的描述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118225" y="6049645"/>
            <a:ext cx="2115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</a:t>
            </a:r>
            <a:r>
              <a:rPr lang="en-US" altLang="zh-CN" sz="1400"/>
              <a:t>2</a:t>
            </a:r>
            <a:r>
              <a:rPr lang="zh-CN" altLang="en-US" sz="1400"/>
              <a:t>：亚马逊</a:t>
            </a:r>
            <a:r>
              <a:rPr lang="en-US" altLang="zh-CN" sz="1400"/>
              <a:t>app</a:t>
            </a:r>
            <a:r>
              <a:rPr lang="zh-CN" altLang="en-US" sz="1400"/>
              <a:t>的评论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32140" y="6356350"/>
            <a:ext cx="454660" cy="365125"/>
          </a:xfrm>
        </p:spPr>
        <p:txBody>
          <a:bodyPr/>
          <a:lstStyle/>
          <a:p>
            <a:fld id="{485E572F-85EE-47ED-B118-5FC8DE28CD7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29355" y="4549775"/>
            <a:ext cx="1685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图：</a:t>
            </a:r>
            <a:r>
              <a:rPr lang="zh-CN" altLang="en-US" sz="1000">
                <a:sym typeface="+mn-ea"/>
              </a:rPr>
              <a:t>提供者</a:t>
            </a:r>
            <a:r>
              <a:rPr lang="zh-CN" altLang="en-US" sz="1000"/>
              <a:t>与用户的关系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1945" y="1289685"/>
            <a:ext cx="22637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主要思想：</a:t>
            </a:r>
            <a:endParaRPr lang="zh-CN" altLang="en-US" sz="1200" b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289685"/>
            <a:ext cx="5666740" cy="326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945" y="4976495"/>
            <a:ext cx="1619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刻画</a:t>
            </a:r>
            <a:r>
              <a:rPr lang="en-US" altLang="zh-CN" sz="1200" b="1"/>
              <a:t>App :</a:t>
            </a:r>
            <a:endParaRPr lang="en-US" altLang="zh-CN" sz="1200" b="1"/>
          </a:p>
        </p:txBody>
      </p:sp>
      <p:graphicFrame>
        <p:nvGraphicFramePr>
          <p:cNvPr id="31746" name="对象 19"/>
          <p:cNvGraphicFramePr>
            <a:graphicFrameLocks noChangeAspect="1"/>
          </p:cNvGraphicFramePr>
          <p:nvPr/>
        </p:nvGraphicFramePr>
        <p:xfrm>
          <a:off x="321945" y="5359400"/>
          <a:ext cx="372364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438400" imgH="190500" progId="Equation.KSEE3">
                  <p:embed/>
                </p:oleObj>
              </mc:Choice>
              <mc:Fallback>
                <p:oleObj name="" r:id="rId2" imgW="24384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945" y="5359400"/>
                        <a:ext cx="3723640" cy="292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文本框 3"/>
          <p:cNvSpPr txBox="1"/>
          <p:nvPr/>
        </p:nvSpPr>
        <p:spPr>
          <a:xfrm>
            <a:off x="4045585" y="4976495"/>
            <a:ext cx="4907915" cy="1499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P(topic | 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提供者重视（强调）程度。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pop(app) 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整体得到的用户反馈，通过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的下载量及评分数来进行度量。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 b="1">
                <a:latin typeface="Arial" panose="020B0604020202020204" pitchFamily="34" charset="0"/>
                <a:ea typeface="宋体" panose="02010600030101010101" pitchFamily="2" charset="-122"/>
              </a:rPr>
              <a:t>这里认为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t>提供者强调的内容，往往是吸引用户的主要原因。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541655" y="1269365"/>
            <a:ext cx="7247255" cy="391795"/>
          </a:xfrm>
        </p:spPr>
        <p:txBody>
          <a:bodyPr wrap="square" lIns="91440" tIns="45720" rIns="91440" bIns="45720" anchor="t"/>
          <a:p>
            <a:pPr marL="0" indent="0">
              <a:buNone/>
            </a:pPr>
            <a:r>
              <a:rPr lang="zh-CN" altLang="en-US" sz="1800" b="1" kern="1200" baseline="0">
                <a:solidFill>
                  <a:schemeClr val="tx1"/>
                </a:solidFill>
                <a:cs typeface="+mn-cs"/>
              </a:rPr>
              <a:t>刻画提供者</a:t>
            </a:r>
            <a:r>
              <a:rPr lang="zh-CN" altLang="en-US" sz="1800" kern="1200" baseline="0">
                <a:solidFill>
                  <a:schemeClr val="tx1"/>
                </a:solidFill>
                <a:cs typeface="+mn-cs"/>
              </a:rPr>
              <a:t>：</a:t>
            </a: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b="1" kern="1200" baseline="-25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框 6"/>
          <p:cNvSpPr txBox="1"/>
          <p:nvPr/>
        </p:nvSpPr>
        <p:spPr>
          <a:xfrm>
            <a:off x="541338" y="3541395"/>
            <a:ext cx="2943225" cy="2599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在某个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下的实力量化。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1400" b="1" baseline="-250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(topic|app)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app</a:t>
            </a:r>
            <a:r>
              <a: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topic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的概率。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表示提供者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p 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开发的产品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集合。</a:t>
            </a:r>
            <a:endParaRPr lang="zh-CN" altLang="en-US" sz="14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6" name="对象 3"/>
          <p:cNvGraphicFramePr>
            <a:graphicFrameLocks noChangeAspect="1"/>
          </p:cNvGraphicFramePr>
          <p:nvPr/>
        </p:nvGraphicFramePr>
        <p:xfrm>
          <a:off x="2512219" y="2081372"/>
          <a:ext cx="388239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54300" imgH="647700" progId="Equation.KSEE3">
                  <p:embed/>
                </p:oleObj>
              </mc:Choice>
              <mc:Fallback>
                <p:oleObj name="" r:id="rId1" imgW="2654300" imgH="6477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2219" y="2081372"/>
                        <a:ext cx="388239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/>
        </p:nvSpPr>
        <p:spPr>
          <a:xfrm>
            <a:off x="960448" y="0"/>
            <a:ext cx="7726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51120" y="6007100"/>
            <a:ext cx="2948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图：根据</a:t>
            </a:r>
            <a:r>
              <a:rPr lang="en-US" altLang="zh-CN" sz="1400"/>
              <a:t>app</a:t>
            </a:r>
            <a:r>
              <a:rPr lang="zh-CN" altLang="en-US" sz="1400"/>
              <a:t>评估提供者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3682365"/>
            <a:ext cx="425577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40055" y="1423035"/>
            <a:ext cx="7680325" cy="448945"/>
          </a:xfrm>
        </p:spPr>
        <p:txBody>
          <a:bodyPr wrap="square" lIns="91440" tIns="45720" rIns="91440" bIns="45720" anchor="t">
            <a:normAutofit lnSpcReduction="10000"/>
          </a:bodyPr>
          <a:p>
            <a:pPr marL="0" indent="0">
              <a:buNone/>
            </a:pPr>
            <a:r>
              <a:rPr lang="zh-CN" altLang="en-US" sz="18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刻画市场环境：</a:t>
            </a:r>
            <a:r>
              <a:rPr lang="zh-CN" altLang="en-US" sz="1400" kern="120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黑体" panose="02010609060101010101" pitchFamily="49" charset="-122"/>
              </a:rPr>
              <a:t>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 （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反映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用户需求</a:t>
            </a:r>
            <a:r>
              <a:rPr lang="zh-CN" altLang="en-US" sz="1600" b="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， </a:t>
            </a:r>
            <a:r>
              <a:rPr lang="zh-CN" altLang="en-US" sz="1600" kern="1200" baseline="0">
                <a:solidFill>
                  <a:schemeClr val="tx1"/>
                </a:solidFill>
                <a:cs typeface="+mn-cs"/>
                <a:sym typeface="黑体" panose="02010609060101010101" pitchFamily="49" charset="-122"/>
              </a:rPr>
              <a:t>竞争情况）（换图）</a:t>
            </a:r>
            <a:endParaRPr lang="zh-CN" altLang="en-US" sz="1600" b="1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b="1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sz="1600" kern="120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4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sz="1800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框 5"/>
          <p:cNvSpPr txBox="1"/>
          <p:nvPr/>
        </p:nvSpPr>
        <p:spPr>
          <a:xfrm>
            <a:off x="440055" y="4663440"/>
            <a:ext cx="3467100" cy="24587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 b="1">
                <a:latin typeface="Arial" panose="020B0604020202020204" pitchFamily="34" charset="0"/>
                <a:ea typeface="宋体" panose="02010600030101010101" pitchFamily="2" charset="-122"/>
              </a:rPr>
              <a:t>说明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表示我们研究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的总集合（比如说，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shopping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类 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b="1">
                <a:latin typeface="Arial" panose="020B0604020202020204" pitchFamily="34" charset="0"/>
                <a:ea typeface="宋体" panose="02010600030101010101" pitchFamily="2" charset="-122"/>
              </a:rPr>
              <a:t>popularity(topic)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 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的流行度。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200" b="1">
                <a:latin typeface="Arial" panose="020B0604020202020204" pitchFamily="34" charset="0"/>
                <a:ea typeface="宋体" panose="02010600030101010101" pitchFamily="2" charset="-122"/>
              </a:rPr>
              <a:t>PV(topic)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表示在整个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市场环境中，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topic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下的加权产品量。（</a:t>
            </a: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product volume</a:t>
            </a:r>
            <a:r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900" baseline="-25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5844" name="对象 4"/>
          <p:cNvGraphicFramePr>
            <a:graphicFrameLocks noChangeAspect="1"/>
          </p:cNvGraphicFramePr>
          <p:nvPr/>
        </p:nvGraphicFramePr>
        <p:xfrm>
          <a:off x="1495108" y="1839437"/>
          <a:ext cx="615378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013200" imgH="203200" progId="Equation.KSEE3">
                  <p:embed/>
                </p:oleObj>
              </mc:Choice>
              <mc:Fallback>
                <p:oleObj name="" r:id="rId1" imgW="4013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108" y="1839437"/>
                        <a:ext cx="615378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对象 10"/>
          <p:cNvGraphicFramePr>
            <a:graphicFrameLocks noChangeAspect="1"/>
          </p:cNvGraphicFramePr>
          <p:nvPr/>
        </p:nvGraphicFramePr>
        <p:xfrm>
          <a:off x="4474210" y="5014278"/>
          <a:ext cx="3819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540000" imgH="355600" progId="Equation.KSEE3">
                  <p:embed/>
                </p:oleObj>
              </mc:Choice>
              <mc:Fallback>
                <p:oleObj name="" r:id="rId3" imgW="2540000" imgH="355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4210" y="5014278"/>
                        <a:ext cx="3819525" cy="53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对象 7"/>
          <p:cNvGraphicFramePr>
            <a:graphicFrameLocks noChangeAspect="1"/>
          </p:cNvGraphicFramePr>
          <p:nvPr/>
        </p:nvGraphicFramePr>
        <p:xfrm>
          <a:off x="4474210" y="5854065"/>
          <a:ext cx="2687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879600" imgH="355600" progId="Equation.KSEE3">
                  <p:embed/>
                </p:oleObj>
              </mc:Choice>
              <mc:Fallback>
                <p:oleObj name="" r:id="rId5" imgW="18796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210" y="5854065"/>
                        <a:ext cx="2687638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107690" y="443103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图：市场环境量化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2152650"/>
            <a:ext cx="666369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-2147482618"/>
          <p:cNvGraphicFramePr>
            <a:graphicFrameLocks noChangeAspect="1"/>
          </p:cNvGraphicFramePr>
          <p:nvPr/>
        </p:nvGraphicFramePr>
        <p:xfrm>
          <a:off x="2740025" y="2610326"/>
          <a:ext cx="292481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057400" imgH="419100" progId="Equation.KSEE3">
                  <p:embed/>
                </p:oleObj>
              </mc:Choice>
              <mc:Fallback>
                <p:oleObj name="" r:id="rId1" imgW="2057400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0025" y="2610326"/>
                        <a:ext cx="292481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文本框 2"/>
          <p:cNvSpPr txBox="1"/>
          <p:nvPr/>
        </p:nvSpPr>
        <p:spPr>
          <a:xfrm>
            <a:off x="561975" y="4004310"/>
            <a:ext cx="86252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42950" lvl="1" indent="0" algn="l" fontAlgn="auto">
              <a:lnSpc>
                <a:spcPct val="150000"/>
              </a:lnSpc>
              <a:buNone/>
            </a:pPr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2" name="对象 9"/>
          <p:cNvGraphicFramePr>
            <a:graphicFrameLocks noChangeAspect="1"/>
          </p:cNvGraphicFramePr>
          <p:nvPr/>
        </p:nvGraphicFramePr>
        <p:xfrm>
          <a:off x="1699895" y="1645762"/>
          <a:ext cx="544893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860800" imgH="482600" progId="Equation.KSEE3">
                  <p:embed/>
                </p:oleObj>
              </mc:Choice>
              <mc:Fallback>
                <p:oleObj name="" r:id="rId3" imgW="3860800" imgH="482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895" y="1645762"/>
                        <a:ext cx="5448935" cy="681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0448" y="0"/>
            <a:ext cx="7726352" cy="1143000"/>
          </a:xfrm>
        </p:spPr>
        <p:txBody>
          <a:bodyPr>
            <a:normAutofit/>
          </a:bodyPr>
          <a:p>
            <a:pPr algn="l"/>
            <a:r>
              <a:rPr lang="zh-CN" altLang="en-US" sz="3200" b="1" dirty="0">
                <a:sym typeface="+mn-ea"/>
              </a:rPr>
              <a:t>决策角度 </a:t>
            </a:r>
            <a:r>
              <a:rPr lang="en-US" altLang="zh-CN" sz="3200" b="1" dirty="0">
                <a:sym typeface="+mn-ea"/>
              </a:rPr>
              <a:t>- </a:t>
            </a:r>
            <a:r>
              <a:rPr lang="zh-CN" altLang="en-US" sz="3200" b="1" dirty="0">
                <a:sym typeface="+mn-ea"/>
              </a:rPr>
              <a:t>模型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61975" y="3596005"/>
            <a:ext cx="746315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说明</a:t>
            </a:r>
            <a:r>
              <a:rPr lang="zh-CN" altLang="en-US"/>
              <a:t>：</a:t>
            </a:r>
            <a:endParaRPr lang="zh-CN" altLang="en-US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PSD</a:t>
            </a:r>
            <a:r>
              <a:rPr lang="zh-CN" altLang="en-US" sz="1600" b="1"/>
              <a:t> (topic) </a:t>
            </a:r>
            <a:r>
              <a:rPr lang="zh-CN" altLang="en-US" sz="1600"/>
              <a:t>是标准差，表示在topic下，app流行度离散程度，反映app受欢迎分布的结构。（Popularity Standard Deviation）</a:t>
            </a:r>
            <a:endParaRPr lang="zh-CN" altLang="en-US" sz="1600"/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/>
              <a:t>Mean</a:t>
            </a:r>
            <a:r>
              <a:rPr lang="zh-CN" altLang="en-US" sz="1600" b="1"/>
              <a:t>(topic) </a:t>
            </a:r>
            <a:r>
              <a:rPr lang="zh-CN" altLang="en-US" sz="1600"/>
              <a:t>表示在此topic下app的平均水平。</a:t>
            </a:r>
            <a:endParaRPr lang="zh-CN" altLang="en-US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3485</Words>
  <Application>WPS 演示</Application>
  <PresentationFormat>全屏显示(4:3)</PresentationFormat>
  <Paragraphs>346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25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Times New Roman</vt:lpstr>
      <vt:lpstr>Calibri</vt:lpstr>
      <vt:lpstr>黑体</vt:lpstr>
      <vt:lpstr>Arial Unicode MS</vt:lpstr>
      <vt:lpstr>Office 主题​​</vt:lpstr>
      <vt:lpstr>2_Office 主题​​</vt:lpstr>
      <vt:lpstr>6_Office 主题​​</vt:lpstr>
      <vt:lpstr>7_Office 主题​​</vt:lpstr>
      <vt:lpstr>4_Office 主题​​</vt:lpstr>
      <vt:lpstr>5_Office 主题​​</vt:lpstr>
      <vt:lpstr>8_Office 主题​​</vt:lpstr>
      <vt:lpstr>11_Office 主题​​</vt:lpstr>
      <vt:lpstr>10_Office 主题​​</vt:lpstr>
      <vt:lpstr>14_Office 主题​​</vt:lpstr>
      <vt:lpstr>16_Office 主题​​</vt:lpstr>
      <vt:lpstr>Equation.KSEE3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Excel.Chart.8</vt:lpstr>
      <vt:lpstr>面向提供者的移动应用数据分析</vt:lpstr>
      <vt:lpstr>内容</vt:lpstr>
      <vt:lpstr>介绍</vt:lpstr>
      <vt:lpstr>决策角度：理解市场需求</vt:lpstr>
      <vt:lpstr>决策角度 - 模型</vt:lpstr>
      <vt:lpstr>决策角度 - 模型</vt:lpstr>
      <vt:lpstr>PowerPoint 演示文稿</vt:lpstr>
      <vt:lpstr>决策角度 - 模型</vt:lpstr>
      <vt:lpstr>决策角度 - 模型</vt:lpstr>
      <vt:lpstr>决策角度 - 模型</vt:lpstr>
      <vt:lpstr>决策角度 - 结果分析</vt:lpstr>
      <vt:lpstr>决策角度 - 结果分析</vt:lpstr>
      <vt:lpstr>决策角度 - 结果分析</vt:lpstr>
      <vt:lpstr>决策角度 - 结果分析</vt:lpstr>
      <vt:lpstr>情感角度：提供者表达方式</vt:lpstr>
      <vt:lpstr>情感角度 - 建模</vt:lpstr>
      <vt:lpstr>情感角度 - 建模</vt:lpstr>
      <vt:lpstr>情感角度 - 建模</vt:lpstr>
      <vt:lpstr>情感角度 - 实验</vt:lpstr>
      <vt:lpstr>情感角度 - 实验</vt:lpstr>
      <vt:lpstr>情感角度 - 实验</vt:lpstr>
      <vt:lpstr>情感角度 - 实验</vt:lpstr>
      <vt:lpstr>情感角度 - 实验</vt:lpstr>
      <vt:lpstr>总结 &amp; 展望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</dc:creator>
  <cp:lastModifiedBy>ε雪ξ剑客</cp:lastModifiedBy>
  <cp:revision>969</cp:revision>
  <dcterms:created xsi:type="dcterms:W3CDTF">2013-09-17T06:24:00Z</dcterms:created>
  <dcterms:modified xsi:type="dcterms:W3CDTF">2017-12-09T12:56:59Z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